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6" r:id="rId2"/>
    <p:sldId id="360" r:id="rId3"/>
    <p:sldId id="413" r:id="rId4"/>
    <p:sldId id="355" r:id="rId5"/>
    <p:sldId id="401" r:id="rId6"/>
    <p:sldId id="404" r:id="rId7"/>
    <p:sldId id="385" r:id="rId8"/>
    <p:sldId id="354" r:id="rId9"/>
    <p:sldId id="408" r:id="rId10"/>
    <p:sldId id="407" r:id="rId11"/>
    <p:sldId id="379" r:id="rId12"/>
    <p:sldId id="381" r:id="rId13"/>
    <p:sldId id="411" r:id="rId14"/>
    <p:sldId id="412" r:id="rId15"/>
    <p:sldId id="409" r:id="rId16"/>
    <p:sldId id="410" r:id="rId17"/>
    <p:sldId id="375" r:id="rId18"/>
    <p:sldId id="400" r:id="rId19"/>
    <p:sldId id="367" r:id="rId20"/>
    <p:sldId id="371" r:id="rId21"/>
    <p:sldId id="368" r:id="rId22"/>
    <p:sldId id="267" r:id="rId23"/>
    <p:sldId id="353" r:id="rId24"/>
    <p:sldId id="370" r:id="rId25"/>
    <p:sldId id="393" r:id="rId26"/>
    <p:sldId id="258"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14B600-71D4-AC98-8766-E0D293F96F12}" name="Dennise Alicia Cervantes" initials="DAC" userId="S::dcervantes@tec.mx::a340be48-8e09-4adf-829d-1e1a1bcb9c8b" providerId="AD"/>
  <p188:author id="{89DA32C9-FCAC-C98A-88A4-16724230C918}" name="Cosme Ernesto Santiesteban Toca" initials="CEST" userId="S::cosme@tec.mx::4bb46985-a12c-4bf9-85c0-f6592893a0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738"/>
    <a:srgbClr val="FFC000"/>
    <a:srgbClr val="FFFFFF"/>
    <a:srgbClr val="00B050"/>
    <a:srgbClr val="AD4949"/>
    <a:srgbClr val="990033"/>
    <a:srgbClr val="C9B4A3"/>
    <a:srgbClr val="FFFBE0"/>
    <a:srgbClr val="F6F1D7"/>
    <a:srgbClr val="EDE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3690" autoAdjust="0"/>
  </p:normalViewPr>
  <p:slideViewPr>
    <p:cSldViewPr snapToGrid="0">
      <p:cViewPr varScale="1">
        <p:scale>
          <a:sx n="70" d="100"/>
          <a:sy n="70" d="100"/>
        </p:scale>
        <p:origin x="294"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FADA0-8EC3-4EA5-8D47-376863A5CC05}" type="doc">
      <dgm:prSet loTypeId="urn:microsoft.com/office/officeart/2005/8/layout/hProcess7" loCatId="list" qsTypeId="urn:microsoft.com/office/officeart/2005/8/quickstyle/simple1" qsCatId="simple" csTypeId="urn:microsoft.com/office/officeart/2005/8/colors/accent6_4" csCatId="accent6" phldr="1"/>
      <dgm:spPr/>
      <dgm:t>
        <a:bodyPr/>
        <a:lstStyle/>
        <a:p>
          <a:endParaRPr lang="es-MX"/>
        </a:p>
      </dgm:t>
    </dgm:pt>
    <dgm:pt modelId="{6AB4DB10-6949-4D9D-98A0-1E5BD89E9DFA}">
      <dgm:prSet phldrT="[Texto]"/>
      <dgm:spPr/>
      <dgm:t>
        <a:bodyPr/>
        <a:lstStyle/>
        <a:p>
          <a:r>
            <a:rPr lang="es-MX" b="1" dirty="0">
              <a:effectLst>
                <a:outerShdw blurRad="38100" dist="38100" dir="2700000" algn="tl">
                  <a:srgbClr val="000000">
                    <a:alpha val="43137"/>
                  </a:srgbClr>
                </a:outerShdw>
              </a:effectLst>
            </a:rPr>
            <a:t>SENSAR</a:t>
          </a:r>
        </a:p>
      </dgm:t>
    </dgm:pt>
    <dgm:pt modelId="{93B42420-8BEB-4015-8E53-453D0D585FC4}" type="parTrans" cxnId="{F6BAA9B8-216A-4467-894F-ED6D68A9BD32}">
      <dgm:prSet/>
      <dgm:spPr/>
      <dgm:t>
        <a:bodyPr/>
        <a:lstStyle/>
        <a:p>
          <a:endParaRPr lang="es-MX"/>
        </a:p>
      </dgm:t>
    </dgm:pt>
    <dgm:pt modelId="{473C5485-D3F2-4398-AFF9-AAB61266A733}" type="sibTrans" cxnId="{F6BAA9B8-216A-4467-894F-ED6D68A9BD32}">
      <dgm:prSet/>
      <dgm:spPr/>
      <dgm:t>
        <a:bodyPr/>
        <a:lstStyle/>
        <a:p>
          <a:endParaRPr lang="es-MX"/>
        </a:p>
      </dgm:t>
    </dgm:pt>
    <dgm:pt modelId="{7D407B60-9ADA-4954-AC98-C034F08BF920}">
      <dgm:prSet phldrT="[Texto]"/>
      <dgm:spPr/>
      <dgm:t>
        <a:bodyPr/>
        <a:lstStyle/>
        <a:p>
          <a:r>
            <a:rPr lang="es-MX" dirty="0"/>
            <a:t>Humedad de suelo</a:t>
          </a:r>
        </a:p>
      </dgm:t>
    </dgm:pt>
    <dgm:pt modelId="{0E50443D-A10A-4C6C-843F-003714BE7345}" type="parTrans" cxnId="{17B70D29-D2D3-4EF0-804B-FFB1967390AB}">
      <dgm:prSet/>
      <dgm:spPr/>
      <dgm:t>
        <a:bodyPr/>
        <a:lstStyle/>
        <a:p>
          <a:endParaRPr lang="es-MX"/>
        </a:p>
      </dgm:t>
    </dgm:pt>
    <dgm:pt modelId="{3A73F68E-3ECB-40B9-A27F-71512D8439C5}" type="sibTrans" cxnId="{17B70D29-D2D3-4EF0-804B-FFB1967390AB}">
      <dgm:prSet/>
      <dgm:spPr/>
      <dgm:t>
        <a:bodyPr/>
        <a:lstStyle/>
        <a:p>
          <a:endParaRPr lang="es-MX"/>
        </a:p>
      </dgm:t>
    </dgm:pt>
    <dgm:pt modelId="{FFB4607B-677C-4163-BA9A-C9DE2EE6C423}">
      <dgm:prSet phldrT="[Texto]"/>
      <dgm:spPr/>
      <dgm:t>
        <a:bodyPr/>
        <a:lstStyle/>
        <a:p>
          <a:r>
            <a:rPr lang="es-MX" b="1" dirty="0">
              <a:effectLst>
                <a:outerShdw blurRad="38100" dist="38100" dir="2700000" algn="tl">
                  <a:srgbClr val="000000">
                    <a:alpha val="43137"/>
                  </a:srgbClr>
                </a:outerShdw>
              </a:effectLst>
            </a:rPr>
            <a:t>ANALIZAR</a:t>
          </a:r>
        </a:p>
      </dgm:t>
    </dgm:pt>
    <dgm:pt modelId="{8F02E577-7CED-44EF-85F9-8BBA065176B4}" type="parTrans" cxnId="{D53FEEF4-62B5-44B0-B012-A4B6C7A5A57C}">
      <dgm:prSet/>
      <dgm:spPr/>
      <dgm:t>
        <a:bodyPr/>
        <a:lstStyle/>
        <a:p>
          <a:endParaRPr lang="es-MX"/>
        </a:p>
      </dgm:t>
    </dgm:pt>
    <dgm:pt modelId="{F26AF6C3-D177-46EC-A205-0DC589946B9B}" type="sibTrans" cxnId="{D53FEEF4-62B5-44B0-B012-A4B6C7A5A57C}">
      <dgm:prSet/>
      <dgm:spPr/>
      <dgm:t>
        <a:bodyPr/>
        <a:lstStyle/>
        <a:p>
          <a:endParaRPr lang="es-MX"/>
        </a:p>
      </dgm:t>
    </dgm:pt>
    <dgm:pt modelId="{72DFBF40-E62C-4383-A49B-4E605C3939EB}">
      <dgm:prSet phldrT="[Texto]"/>
      <dgm:spPr/>
      <dgm:t>
        <a:bodyPr/>
        <a:lstStyle/>
        <a:p>
          <a:r>
            <a:rPr lang="es-MX" dirty="0"/>
            <a:t>Teoría de Control</a:t>
          </a:r>
        </a:p>
      </dgm:t>
    </dgm:pt>
    <dgm:pt modelId="{18C19101-06BB-4A20-9523-E9275276B92D}" type="parTrans" cxnId="{8471B105-232E-4060-A672-F9CA49DC66B1}">
      <dgm:prSet/>
      <dgm:spPr/>
      <dgm:t>
        <a:bodyPr/>
        <a:lstStyle/>
        <a:p>
          <a:endParaRPr lang="es-MX"/>
        </a:p>
      </dgm:t>
    </dgm:pt>
    <dgm:pt modelId="{CC9FD2D5-0398-439B-AD09-B9238D5C3D68}" type="sibTrans" cxnId="{8471B105-232E-4060-A672-F9CA49DC66B1}">
      <dgm:prSet/>
      <dgm:spPr/>
      <dgm:t>
        <a:bodyPr/>
        <a:lstStyle/>
        <a:p>
          <a:endParaRPr lang="es-MX"/>
        </a:p>
      </dgm:t>
    </dgm:pt>
    <dgm:pt modelId="{2DA9FD89-5D6A-4D3C-A862-0C79FBA2111C}">
      <dgm:prSet phldrT="[Texto]"/>
      <dgm:spPr/>
      <dgm:t>
        <a:bodyPr/>
        <a:lstStyle/>
        <a:p>
          <a:r>
            <a:rPr lang="es-MX" b="1" dirty="0">
              <a:effectLst>
                <a:outerShdw blurRad="38100" dist="38100" dir="2700000" algn="tl">
                  <a:srgbClr val="000000">
                    <a:alpha val="43137"/>
                  </a:srgbClr>
                </a:outerShdw>
              </a:effectLst>
            </a:rPr>
            <a:t>ACTUAR</a:t>
          </a:r>
        </a:p>
      </dgm:t>
    </dgm:pt>
    <dgm:pt modelId="{F5702B07-3303-49F0-8AFA-5BB037203733}" type="parTrans" cxnId="{EC5E34FC-FED4-4491-AC19-364A4B6630BF}">
      <dgm:prSet/>
      <dgm:spPr/>
      <dgm:t>
        <a:bodyPr/>
        <a:lstStyle/>
        <a:p>
          <a:endParaRPr lang="es-MX"/>
        </a:p>
      </dgm:t>
    </dgm:pt>
    <dgm:pt modelId="{7C7C3A13-97CD-49E2-AF48-3F3055DE265F}" type="sibTrans" cxnId="{EC5E34FC-FED4-4491-AC19-364A4B6630BF}">
      <dgm:prSet/>
      <dgm:spPr/>
      <dgm:t>
        <a:bodyPr/>
        <a:lstStyle/>
        <a:p>
          <a:endParaRPr lang="es-MX"/>
        </a:p>
      </dgm:t>
    </dgm:pt>
    <dgm:pt modelId="{0C3E8C85-6549-439B-BABC-B8145855431B}">
      <dgm:prSet phldrT="[Texto]"/>
      <dgm:spPr/>
      <dgm:t>
        <a:bodyPr/>
        <a:lstStyle/>
        <a:p>
          <a:r>
            <a:rPr lang="es-MX" dirty="0"/>
            <a:t>Riego, fertilizantes, pesticidas y herbicidas</a:t>
          </a:r>
        </a:p>
      </dgm:t>
    </dgm:pt>
    <dgm:pt modelId="{DFD5E6F0-A47A-4D50-88F6-8F5B56B286DB}" type="parTrans" cxnId="{C37C00DB-BFDE-4486-BB06-B08BC09D5AC5}">
      <dgm:prSet/>
      <dgm:spPr/>
      <dgm:t>
        <a:bodyPr/>
        <a:lstStyle/>
        <a:p>
          <a:endParaRPr lang="es-MX"/>
        </a:p>
      </dgm:t>
    </dgm:pt>
    <dgm:pt modelId="{8EFC9F32-CAF2-43D5-ABFE-5709B5FEEE33}" type="sibTrans" cxnId="{C37C00DB-BFDE-4486-BB06-B08BC09D5AC5}">
      <dgm:prSet/>
      <dgm:spPr/>
      <dgm:t>
        <a:bodyPr/>
        <a:lstStyle/>
        <a:p>
          <a:endParaRPr lang="es-MX"/>
        </a:p>
      </dgm:t>
    </dgm:pt>
    <dgm:pt modelId="{5EBB751D-96DC-45DE-99B3-6A86CD3554E3}">
      <dgm:prSet/>
      <dgm:spPr/>
      <dgm:t>
        <a:bodyPr/>
        <a:lstStyle/>
        <a:p>
          <a:r>
            <a:rPr lang="es-MX" dirty="0"/>
            <a:t>Condiciones ambientales</a:t>
          </a:r>
        </a:p>
      </dgm:t>
    </dgm:pt>
    <dgm:pt modelId="{A8D4DBEB-CEB5-4D19-9B55-5D87736B40BF}" type="parTrans" cxnId="{2DE0E1DF-4537-41F8-8E54-2891F9BE404A}">
      <dgm:prSet/>
      <dgm:spPr/>
      <dgm:t>
        <a:bodyPr/>
        <a:lstStyle/>
        <a:p>
          <a:endParaRPr lang="es-MX"/>
        </a:p>
      </dgm:t>
    </dgm:pt>
    <dgm:pt modelId="{8C85EA9A-EA58-4609-9DA3-0406D1CDEFBF}" type="sibTrans" cxnId="{2DE0E1DF-4537-41F8-8E54-2891F9BE404A}">
      <dgm:prSet/>
      <dgm:spPr/>
      <dgm:t>
        <a:bodyPr/>
        <a:lstStyle/>
        <a:p>
          <a:endParaRPr lang="es-MX"/>
        </a:p>
      </dgm:t>
    </dgm:pt>
    <dgm:pt modelId="{AD2C0042-52D2-4BF5-B5D5-1874ABBF4FE8}">
      <dgm:prSet/>
      <dgm:spPr/>
      <dgm:t>
        <a:bodyPr/>
        <a:lstStyle/>
        <a:p>
          <a:r>
            <a:rPr lang="es-MX" dirty="0"/>
            <a:t>Desarrollo vegetativo</a:t>
          </a:r>
        </a:p>
      </dgm:t>
    </dgm:pt>
    <dgm:pt modelId="{FA5E7F90-5E06-4CA4-A32F-B12B2279E9AC}" type="parTrans" cxnId="{93762A8C-C36B-4C2D-BA20-D33C574ECC7E}">
      <dgm:prSet/>
      <dgm:spPr/>
      <dgm:t>
        <a:bodyPr/>
        <a:lstStyle/>
        <a:p>
          <a:endParaRPr lang="es-MX"/>
        </a:p>
      </dgm:t>
    </dgm:pt>
    <dgm:pt modelId="{223B596B-DC75-43F9-8CAF-4AC51852D0C0}" type="sibTrans" cxnId="{93762A8C-C36B-4C2D-BA20-D33C574ECC7E}">
      <dgm:prSet/>
      <dgm:spPr/>
      <dgm:t>
        <a:bodyPr/>
        <a:lstStyle/>
        <a:p>
          <a:endParaRPr lang="es-MX"/>
        </a:p>
      </dgm:t>
    </dgm:pt>
    <dgm:pt modelId="{AC752AB5-6C6C-4ADF-8CFA-933D57D86470}">
      <dgm:prSet/>
      <dgm:spPr/>
      <dgm:t>
        <a:bodyPr/>
        <a:lstStyle/>
        <a:p>
          <a:r>
            <a:rPr lang="es-MX" dirty="0"/>
            <a:t>Nutrientes en el suelo</a:t>
          </a:r>
        </a:p>
      </dgm:t>
    </dgm:pt>
    <dgm:pt modelId="{CAE127D1-286E-4977-994B-08873FCEED7F}" type="parTrans" cxnId="{BB777D17-269B-4DE6-B8DE-81FB32A58123}">
      <dgm:prSet/>
      <dgm:spPr/>
      <dgm:t>
        <a:bodyPr/>
        <a:lstStyle/>
        <a:p>
          <a:endParaRPr lang="es-MX"/>
        </a:p>
      </dgm:t>
    </dgm:pt>
    <dgm:pt modelId="{DDC92766-7FFC-4A88-959B-068BB86CF931}" type="sibTrans" cxnId="{BB777D17-269B-4DE6-B8DE-81FB32A58123}">
      <dgm:prSet/>
      <dgm:spPr/>
      <dgm:t>
        <a:bodyPr/>
        <a:lstStyle/>
        <a:p>
          <a:endParaRPr lang="es-MX"/>
        </a:p>
      </dgm:t>
    </dgm:pt>
    <dgm:pt modelId="{6CC9EB2C-97DD-49A3-B12C-170F627B728B}">
      <dgm:prSet/>
      <dgm:spPr/>
      <dgm:t>
        <a:bodyPr/>
        <a:lstStyle/>
        <a:p>
          <a:r>
            <a:rPr lang="es-MX" dirty="0"/>
            <a:t>Salinidad y ph en el suelo</a:t>
          </a:r>
        </a:p>
      </dgm:t>
    </dgm:pt>
    <dgm:pt modelId="{08ECF5E6-FF1B-423C-B43A-D83B42A2F0DD}" type="parTrans" cxnId="{0A48723B-3074-4EB2-B443-21B0764ACB4E}">
      <dgm:prSet/>
      <dgm:spPr/>
      <dgm:t>
        <a:bodyPr/>
        <a:lstStyle/>
        <a:p>
          <a:endParaRPr lang="es-MX"/>
        </a:p>
      </dgm:t>
    </dgm:pt>
    <dgm:pt modelId="{26CD1DB6-6705-41DB-8350-CE2E0615F60C}" type="sibTrans" cxnId="{0A48723B-3074-4EB2-B443-21B0764ACB4E}">
      <dgm:prSet/>
      <dgm:spPr/>
      <dgm:t>
        <a:bodyPr/>
        <a:lstStyle/>
        <a:p>
          <a:endParaRPr lang="es-MX"/>
        </a:p>
      </dgm:t>
    </dgm:pt>
    <dgm:pt modelId="{F623E8FB-6E1E-403A-8BE4-0F1D933F817A}">
      <dgm:prSet/>
      <dgm:spPr/>
      <dgm:t>
        <a:bodyPr/>
        <a:lstStyle/>
        <a:p>
          <a:r>
            <a:rPr lang="es-MX" dirty="0"/>
            <a:t>Plagas y hierbas</a:t>
          </a:r>
        </a:p>
      </dgm:t>
    </dgm:pt>
    <dgm:pt modelId="{0B5BB264-E633-4DB0-A9F8-A1E22A7700BF}" type="parTrans" cxnId="{DC5A3596-64B1-42D5-AECB-06DC8305D8AB}">
      <dgm:prSet/>
      <dgm:spPr/>
      <dgm:t>
        <a:bodyPr/>
        <a:lstStyle/>
        <a:p>
          <a:endParaRPr lang="es-MX"/>
        </a:p>
      </dgm:t>
    </dgm:pt>
    <dgm:pt modelId="{D7A2C2B1-D400-44EB-AA77-35EE8F39240D}" type="sibTrans" cxnId="{DC5A3596-64B1-42D5-AECB-06DC8305D8AB}">
      <dgm:prSet/>
      <dgm:spPr/>
      <dgm:t>
        <a:bodyPr/>
        <a:lstStyle/>
        <a:p>
          <a:endParaRPr lang="es-MX"/>
        </a:p>
      </dgm:t>
    </dgm:pt>
    <dgm:pt modelId="{3AE639C4-6FD5-471B-BCFB-A404AD287925}">
      <dgm:prSet/>
      <dgm:spPr/>
      <dgm:t>
        <a:bodyPr/>
        <a:lstStyle/>
        <a:p>
          <a:r>
            <a:rPr lang="es-MX" dirty="0"/>
            <a:t>Ciencia de Datos</a:t>
          </a:r>
        </a:p>
      </dgm:t>
    </dgm:pt>
    <dgm:pt modelId="{EB8EC5E4-E139-41E6-9911-A012970D5DC0}" type="parTrans" cxnId="{457B8869-39F9-42EC-939F-5C67AE8CFBF6}">
      <dgm:prSet/>
      <dgm:spPr/>
      <dgm:t>
        <a:bodyPr/>
        <a:lstStyle/>
        <a:p>
          <a:endParaRPr lang="es-MX"/>
        </a:p>
      </dgm:t>
    </dgm:pt>
    <dgm:pt modelId="{DEF489C3-5D50-4F05-AC6A-31491DFB0020}" type="sibTrans" cxnId="{457B8869-39F9-42EC-939F-5C67AE8CFBF6}">
      <dgm:prSet/>
      <dgm:spPr/>
      <dgm:t>
        <a:bodyPr/>
        <a:lstStyle/>
        <a:p>
          <a:endParaRPr lang="es-MX"/>
        </a:p>
      </dgm:t>
    </dgm:pt>
    <dgm:pt modelId="{E4094B75-1204-4DE2-B9F7-FC792A0E2CA9}">
      <dgm:prSet/>
      <dgm:spPr/>
      <dgm:t>
        <a:bodyPr/>
        <a:lstStyle/>
        <a:p>
          <a:r>
            <a:rPr lang="es-MX" dirty="0"/>
            <a:t>Inteligencia Artificial</a:t>
          </a:r>
        </a:p>
      </dgm:t>
    </dgm:pt>
    <dgm:pt modelId="{A876F187-1FD0-4AC1-9339-93F0472AFC64}" type="parTrans" cxnId="{639CFD58-ABB4-4E53-A7D7-8501F001B6AE}">
      <dgm:prSet/>
      <dgm:spPr/>
      <dgm:t>
        <a:bodyPr/>
        <a:lstStyle/>
        <a:p>
          <a:endParaRPr lang="es-MX"/>
        </a:p>
      </dgm:t>
    </dgm:pt>
    <dgm:pt modelId="{C1691D67-84CD-42EB-BD83-A56C10B24790}" type="sibTrans" cxnId="{639CFD58-ABB4-4E53-A7D7-8501F001B6AE}">
      <dgm:prSet/>
      <dgm:spPr/>
      <dgm:t>
        <a:bodyPr/>
        <a:lstStyle/>
        <a:p>
          <a:endParaRPr lang="es-MX"/>
        </a:p>
      </dgm:t>
    </dgm:pt>
    <dgm:pt modelId="{78F4BD30-4F53-40B4-8D25-E55B719A0412}">
      <dgm:prSet/>
      <dgm:spPr/>
      <dgm:t>
        <a:bodyPr/>
        <a:lstStyle/>
        <a:p>
          <a:r>
            <a:rPr lang="es-MX" dirty="0"/>
            <a:t>Ambientes controlados (invernaderos)</a:t>
          </a:r>
        </a:p>
      </dgm:t>
    </dgm:pt>
    <dgm:pt modelId="{16ED6E48-1E63-4517-B2E8-F44C806FAC18}" type="parTrans" cxnId="{754124F1-005D-4EFB-8D33-4048F578514D}">
      <dgm:prSet/>
      <dgm:spPr/>
      <dgm:t>
        <a:bodyPr/>
        <a:lstStyle/>
        <a:p>
          <a:endParaRPr lang="es-MX"/>
        </a:p>
      </dgm:t>
    </dgm:pt>
    <dgm:pt modelId="{832F99F1-3293-43F8-A98F-9E8113588708}" type="sibTrans" cxnId="{754124F1-005D-4EFB-8D33-4048F578514D}">
      <dgm:prSet/>
      <dgm:spPr/>
      <dgm:t>
        <a:bodyPr/>
        <a:lstStyle/>
        <a:p>
          <a:endParaRPr lang="es-MX"/>
        </a:p>
      </dgm:t>
    </dgm:pt>
    <dgm:pt modelId="{4F9EB156-DED6-4A5E-8631-CAFB5B65D092}">
      <dgm:prSet/>
      <dgm:spPr/>
      <dgm:t>
        <a:bodyPr/>
        <a:lstStyle/>
        <a:p>
          <a:r>
            <a:rPr lang="es-MX" dirty="0"/>
            <a:t>Drones y vehículos autónomos</a:t>
          </a:r>
        </a:p>
      </dgm:t>
    </dgm:pt>
    <dgm:pt modelId="{4BBDA80E-E945-4F30-92EA-C065E4B34663}" type="parTrans" cxnId="{4074FE12-1529-47EF-B399-1608A851DE1A}">
      <dgm:prSet/>
      <dgm:spPr/>
      <dgm:t>
        <a:bodyPr/>
        <a:lstStyle/>
        <a:p>
          <a:endParaRPr lang="es-MX"/>
        </a:p>
      </dgm:t>
    </dgm:pt>
    <dgm:pt modelId="{2461904A-09A1-46FA-908B-8E20A0BE3358}" type="sibTrans" cxnId="{4074FE12-1529-47EF-B399-1608A851DE1A}">
      <dgm:prSet/>
      <dgm:spPr/>
      <dgm:t>
        <a:bodyPr/>
        <a:lstStyle/>
        <a:p>
          <a:endParaRPr lang="es-MX"/>
        </a:p>
      </dgm:t>
    </dgm:pt>
    <dgm:pt modelId="{238468F0-A769-4545-96C5-EFDF527D3791}" type="pres">
      <dgm:prSet presAssocID="{A64FADA0-8EC3-4EA5-8D47-376863A5CC05}" presName="Name0" presStyleCnt="0">
        <dgm:presLayoutVars>
          <dgm:dir/>
          <dgm:animLvl val="lvl"/>
          <dgm:resizeHandles val="exact"/>
        </dgm:presLayoutVars>
      </dgm:prSet>
      <dgm:spPr/>
    </dgm:pt>
    <dgm:pt modelId="{21CEBE23-3E29-42C0-ACF6-AEBFC4853C14}" type="pres">
      <dgm:prSet presAssocID="{6AB4DB10-6949-4D9D-98A0-1E5BD89E9DFA}" presName="compositeNode" presStyleCnt="0">
        <dgm:presLayoutVars>
          <dgm:bulletEnabled val="1"/>
        </dgm:presLayoutVars>
      </dgm:prSet>
      <dgm:spPr/>
    </dgm:pt>
    <dgm:pt modelId="{421DEFAA-AC37-408D-9BE4-A37B164C11CE}" type="pres">
      <dgm:prSet presAssocID="{6AB4DB10-6949-4D9D-98A0-1E5BD89E9DFA}" presName="bgRect" presStyleLbl="node1" presStyleIdx="0" presStyleCnt="3" custScaleY="162615"/>
      <dgm:spPr/>
    </dgm:pt>
    <dgm:pt modelId="{944EE070-D7C5-4159-BC15-80E0C9EDC09B}" type="pres">
      <dgm:prSet presAssocID="{6AB4DB10-6949-4D9D-98A0-1E5BD89E9DFA}" presName="parentNode" presStyleLbl="node1" presStyleIdx="0" presStyleCnt="3">
        <dgm:presLayoutVars>
          <dgm:chMax val="0"/>
          <dgm:bulletEnabled val="1"/>
        </dgm:presLayoutVars>
      </dgm:prSet>
      <dgm:spPr/>
    </dgm:pt>
    <dgm:pt modelId="{91E6B95A-60DE-47D7-B347-4BD8AD6D653E}" type="pres">
      <dgm:prSet presAssocID="{6AB4DB10-6949-4D9D-98A0-1E5BD89E9DFA}" presName="childNode" presStyleLbl="node1" presStyleIdx="0" presStyleCnt="3">
        <dgm:presLayoutVars>
          <dgm:bulletEnabled val="1"/>
        </dgm:presLayoutVars>
      </dgm:prSet>
      <dgm:spPr/>
    </dgm:pt>
    <dgm:pt modelId="{140A6880-A7FE-4D6A-AA45-153A8EE6F7ED}" type="pres">
      <dgm:prSet presAssocID="{473C5485-D3F2-4398-AFF9-AAB61266A733}" presName="hSp" presStyleCnt="0"/>
      <dgm:spPr/>
    </dgm:pt>
    <dgm:pt modelId="{6DC5D7F8-1ECE-4010-838C-A644DE332C42}" type="pres">
      <dgm:prSet presAssocID="{473C5485-D3F2-4398-AFF9-AAB61266A733}" presName="vProcSp" presStyleCnt="0"/>
      <dgm:spPr/>
    </dgm:pt>
    <dgm:pt modelId="{F3BA3CAB-92F8-4600-B4B8-86415441C687}" type="pres">
      <dgm:prSet presAssocID="{473C5485-D3F2-4398-AFF9-AAB61266A733}" presName="vSp1" presStyleCnt="0"/>
      <dgm:spPr/>
    </dgm:pt>
    <dgm:pt modelId="{E6C9D4E4-EEBE-47FF-80F9-11912A84563B}" type="pres">
      <dgm:prSet presAssocID="{473C5485-D3F2-4398-AFF9-AAB61266A733}" presName="simulatedConn" presStyleLbl="solidFgAcc1" presStyleIdx="0" presStyleCnt="2" custLinFactY="292938" custLinFactNeighborY="300000"/>
      <dgm:spPr/>
    </dgm:pt>
    <dgm:pt modelId="{2FE77C3B-6067-44EF-A6E2-D966548EFAF6}" type="pres">
      <dgm:prSet presAssocID="{473C5485-D3F2-4398-AFF9-AAB61266A733}" presName="vSp2" presStyleCnt="0"/>
      <dgm:spPr/>
    </dgm:pt>
    <dgm:pt modelId="{00D34B1F-7831-49FA-925F-8A926F3E23B2}" type="pres">
      <dgm:prSet presAssocID="{473C5485-D3F2-4398-AFF9-AAB61266A733}" presName="sibTrans" presStyleCnt="0"/>
      <dgm:spPr/>
    </dgm:pt>
    <dgm:pt modelId="{85C286B5-73E9-4B80-885D-500B1465D4B7}" type="pres">
      <dgm:prSet presAssocID="{FFB4607B-677C-4163-BA9A-C9DE2EE6C423}" presName="compositeNode" presStyleCnt="0">
        <dgm:presLayoutVars>
          <dgm:bulletEnabled val="1"/>
        </dgm:presLayoutVars>
      </dgm:prSet>
      <dgm:spPr/>
    </dgm:pt>
    <dgm:pt modelId="{7BF26D39-EB29-4E27-8E86-723FCE39ACD3}" type="pres">
      <dgm:prSet presAssocID="{FFB4607B-677C-4163-BA9A-C9DE2EE6C423}" presName="bgRect" presStyleLbl="node1" presStyleIdx="1" presStyleCnt="3" custScaleY="162615"/>
      <dgm:spPr/>
    </dgm:pt>
    <dgm:pt modelId="{ABED4EFC-3B95-44F3-B2C4-4836C0A7354A}" type="pres">
      <dgm:prSet presAssocID="{FFB4607B-677C-4163-BA9A-C9DE2EE6C423}" presName="parentNode" presStyleLbl="node1" presStyleIdx="1" presStyleCnt="3">
        <dgm:presLayoutVars>
          <dgm:chMax val="0"/>
          <dgm:bulletEnabled val="1"/>
        </dgm:presLayoutVars>
      </dgm:prSet>
      <dgm:spPr/>
    </dgm:pt>
    <dgm:pt modelId="{F81A42DB-FA70-45B8-BB11-57107FF8B6EA}" type="pres">
      <dgm:prSet presAssocID="{FFB4607B-677C-4163-BA9A-C9DE2EE6C423}" presName="childNode" presStyleLbl="node1" presStyleIdx="1" presStyleCnt="3">
        <dgm:presLayoutVars>
          <dgm:bulletEnabled val="1"/>
        </dgm:presLayoutVars>
      </dgm:prSet>
      <dgm:spPr/>
    </dgm:pt>
    <dgm:pt modelId="{66A72525-B8BC-4845-A725-8586805FB159}" type="pres">
      <dgm:prSet presAssocID="{F26AF6C3-D177-46EC-A205-0DC589946B9B}" presName="hSp" presStyleCnt="0"/>
      <dgm:spPr/>
    </dgm:pt>
    <dgm:pt modelId="{0622161F-3413-4EA8-B9E8-189D2B7D53E7}" type="pres">
      <dgm:prSet presAssocID="{F26AF6C3-D177-46EC-A205-0DC589946B9B}" presName="vProcSp" presStyleCnt="0"/>
      <dgm:spPr/>
    </dgm:pt>
    <dgm:pt modelId="{55D1D53A-4BB1-4862-8DD0-DC94AC684AD0}" type="pres">
      <dgm:prSet presAssocID="{F26AF6C3-D177-46EC-A205-0DC589946B9B}" presName="vSp1" presStyleCnt="0"/>
      <dgm:spPr/>
    </dgm:pt>
    <dgm:pt modelId="{59B35DF3-1E7D-437C-AC9A-7A2449D180B5}" type="pres">
      <dgm:prSet presAssocID="{F26AF6C3-D177-46EC-A205-0DC589946B9B}" presName="simulatedConn" presStyleLbl="solidFgAcc1" presStyleIdx="1" presStyleCnt="2" custLinFactY="292938" custLinFactNeighborY="300000"/>
      <dgm:spPr/>
    </dgm:pt>
    <dgm:pt modelId="{B14ABAE4-593E-45E1-B71E-931D1436FFE8}" type="pres">
      <dgm:prSet presAssocID="{F26AF6C3-D177-46EC-A205-0DC589946B9B}" presName="vSp2" presStyleCnt="0"/>
      <dgm:spPr/>
    </dgm:pt>
    <dgm:pt modelId="{C63F5751-816B-456A-894D-35DC85F2540F}" type="pres">
      <dgm:prSet presAssocID="{F26AF6C3-D177-46EC-A205-0DC589946B9B}" presName="sibTrans" presStyleCnt="0"/>
      <dgm:spPr/>
    </dgm:pt>
    <dgm:pt modelId="{62566AD3-3389-4052-BCB6-0A0054A94599}" type="pres">
      <dgm:prSet presAssocID="{2DA9FD89-5D6A-4D3C-A862-0C79FBA2111C}" presName="compositeNode" presStyleCnt="0">
        <dgm:presLayoutVars>
          <dgm:bulletEnabled val="1"/>
        </dgm:presLayoutVars>
      </dgm:prSet>
      <dgm:spPr/>
    </dgm:pt>
    <dgm:pt modelId="{1C8C5274-267E-47EB-B5D2-6D926C2D1739}" type="pres">
      <dgm:prSet presAssocID="{2DA9FD89-5D6A-4D3C-A862-0C79FBA2111C}" presName="bgRect" presStyleLbl="node1" presStyleIdx="2" presStyleCnt="3" custScaleY="162615"/>
      <dgm:spPr/>
    </dgm:pt>
    <dgm:pt modelId="{8A38C3A6-AB68-4972-8DE8-DF07B117D04A}" type="pres">
      <dgm:prSet presAssocID="{2DA9FD89-5D6A-4D3C-A862-0C79FBA2111C}" presName="parentNode" presStyleLbl="node1" presStyleIdx="2" presStyleCnt="3">
        <dgm:presLayoutVars>
          <dgm:chMax val="0"/>
          <dgm:bulletEnabled val="1"/>
        </dgm:presLayoutVars>
      </dgm:prSet>
      <dgm:spPr/>
    </dgm:pt>
    <dgm:pt modelId="{BE4DE916-1D26-4297-BDB0-86F6AC8E9BD8}" type="pres">
      <dgm:prSet presAssocID="{2DA9FD89-5D6A-4D3C-A862-0C79FBA2111C}" presName="childNode" presStyleLbl="node1" presStyleIdx="2" presStyleCnt="3">
        <dgm:presLayoutVars>
          <dgm:bulletEnabled val="1"/>
        </dgm:presLayoutVars>
      </dgm:prSet>
      <dgm:spPr/>
    </dgm:pt>
  </dgm:ptLst>
  <dgm:cxnLst>
    <dgm:cxn modelId="{8471B105-232E-4060-A672-F9CA49DC66B1}" srcId="{FFB4607B-677C-4163-BA9A-C9DE2EE6C423}" destId="{72DFBF40-E62C-4383-A49B-4E605C3939EB}" srcOrd="0" destOrd="0" parTransId="{18C19101-06BB-4A20-9523-E9275276B92D}" sibTransId="{CC9FD2D5-0398-439B-AD09-B9238D5C3D68}"/>
    <dgm:cxn modelId="{5A8FCB05-A472-4996-9441-E8EF130FC470}" type="presOf" srcId="{6CC9EB2C-97DD-49A3-B12C-170F627B728B}" destId="{91E6B95A-60DE-47D7-B347-4BD8AD6D653E}" srcOrd="0" destOrd="4" presId="urn:microsoft.com/office/officeart/2005/8/layout/hProcess7"/>
    <dgm:cxn modelId="{5E376B0B-3CA2-4022-9AA7-D2C6E322544F}" type="presOf" srcId="{6AB4DB10-6949-4D9D-98A0-1E5BD89E9DFA}" destId="{421DEFAA-AC37-408D-9BE4-A37B164C11CE}" srcOrd="0" destOrd="0" presId="urn:microsoft.com/office/officeart/2005/8/layout/hProcess7"/>
    <dgm:cxn modelId="{33E8CF10-03B3-4926-BAB8-CF55C1715B1D}" type="presOf" srcId="{4F9EB156-DED6-4A5E-8631-CAFB5B65D092}" destId="{BE4DE916-1D26-4297-BDB0-86F6AC8E9BD8}" srcOrd="0" destOrd="2" presId="urn:microsoft.com/office/officeart/2005/8/layout/hProcess7"/>
    <dgm:cxn modelId="{4074FE12-1529-47EF-B399-1608A851DE1A}" srcId="{2DA9FD89-5D6A-4D3C-A862-0C79FBA2111C}" destId="{4F9EB156-DED6-4A5E-8631-CAFB5B65D092}" srcOrd="2" destOrd="0" parTransId="{4BBDA80E-E945-4F30-92EA-C065E4B34663}" sibTransId="{2461904A-09A1-46FA-908B-8E20A0BE3358}"/>
    <dgm:cxn modelId="{BB777D17-269B-4DE6-B8DE-81FB32A58123}" srcId="{6AB4DB10-6949-4D9D-98A0-1E5BD89E9DFA}" destId="{AC752AB5-6C6C-4ADF-8CFA-933D57D86470}" srcOrd="3" destOrd="0" parTransId="{CAE127D1-286E-4977-994B-08873FCEED7F}" sibTransId="{DDC92766-7FFC-4A88-959B-068BB86CF931}"/>
    <dgm:cxn modelId="{22738F22-C5E9-42A2-96C5-421213420A3C}" type="presOf" srcId="{5EBB751D-96DC-45DE-99B3-6A86CD3554E3}" destId="{91E6B95A-60DE-47D7-B347-4BD8AD6D653E}" srcOrd="0" destOrd="1" presId="urn:microsoft.com/office/officeart/2005/8/layout/hProcess7"/>
    <dgm:cxn modelId="{17B70D29-D2D3-4EF0-804B-FFB1967390AB}" srcId="{6AB4DB10-6949-4D9D-98A0-1E5BD89E9DFA}" destId="{7D407B60-9ADA-4954-AC98-C034F08BF920}" srcOrd="0" destOrd="0" parTransId="{0E50443D-A10A-4C6C-843F-003714BE7345}" sibTransId="{3A73F68E-3ECB-40B9-A27F-71512D8439C5}"/>
    <dgm:cxn modelId="{1A559832-C874-46D4-A537-BA58E34F1E1C}" type="presOf" srcId="{78F4BD30-4F53-40B4-8D25-E55B719A0412}" destId="{BE4DE916-1D26-4297-BDB0-86F6AC8E9BD8}" srcOrd="0" destOrd="1" presId="urn:microsoft.com/office/officeart/2005/8/layout/hProcess7"/>
    <dgm:cxn modelId="{0A48723B-3074-4EB2-B443-21B0764ACB4E}" srcId="{6AB4DB10-6949-4D9D-98A0-1E5BD89E9DFA}" destId="{6CC9EB2C-97DD-49A3-B12C-170F627B728B}" srcOrd="4" destOrd="0" parTransId="{08ECF5E6-FF1B-423C-B43A-D83B42A2F0DD}" sibTransId="{26CD1DB6-6705-41DB-8350-CE2E0615F60C}"/>
    <dgm:cxn modelId="{C63DD15D-EE08-4B4E-AB1A-6035BFA58154}" type="presOf" srcId="{FFB4607B-677C-4163-BA9A-C9DE2EE6C423}" destId="{7BF26D39-EB29-4E27-8E86-723FCE39ACD3}" srcOrd="0" destOrd="0" presId="urn:microsoft.com/office/officeart/2005/8/layout/hProcess7"/>
    <dgm:cxn modelId="{0829D543-7193-476D-BE84-CB13A7DC8FA8}" type="presOf" srcId="{7D407B60-9ADA-4954-AC98-C034F08BF920}" destId="{91E6B95A-60DE-47D7-B347-4BD8AD6D653E}" srcOrd="0" destOrd="0" presId="urn:microsoft.com/office/officeart/2005/8/layout/hProcess7"/>
    <dgm:cxn modelId="{457B8869-39F9-42EC-939F-5C67AE8CFBF6}" srcId="{FFB4607B-677C-4163-BA9A-C9DE2EE6C423}" destId="{3AE639C4-6FD5-471B-BCFB-A404AD287925}" srcOrd="1" destOrd="0" parTransId="{EB8EC5E4-E139-41E6-9911-A012970D5DC0}" sibTransId="{DEF489C3-5D50-4F05-AC6A-31491DFB0020}"/>
    <dgm:cxn modelId="{F9FD3756-9B12-4B2D-8B4F-96B3338DDB22}" type="presOf" srcId="{6AB4DB10-6949-4D9D-98A0-1E5BD89E9DFA}" destId="{944EE070-D7C5-4159-BC15-80E0C9EDC09B}" srcOrd="1" destOrd="0" presId="urn:microsoft.com/office/officeart/2005/8/layout/hProcess7"/>
    <dgm:cxn modelId="{639CFD58-ABB4-4E53-A7D7-8501F001B6AE}" srcId="{FFB4607B-677C-4163-BA9A-C9DE2EE6C423}" destId="{E4094B75-1204-4DE2-B9F7-FC792A0E2CA9}" srcOrd="2" destOrd="0" parTransId="{A876F187-1FD0-4AC1-9339-93F0472AFC64}" sibTransId="{C1691D67-84CD-42EB-BD83-A56C10B24790}"/>
    <dgm:cxn modelId="{9A2A9C7D-FBC2-4987-8C27-8498501700F7}" type="presOf" srcId="{2DA9FD89-5D6A-4D3C-A862-0C79FBA2111C}" destId="{8A38C3A6-AB68-4972-8DE8-DF07B117D04A}" srcOrd="1" destOrd="0" presId="urn:microsoft.com/office/officeart/2005/8/layout/hProcess7"/>
    <dgm:cxn modelId="{2735EA84-31BA-4D0C-8EB4-981430D57DEE}" type="presOf" srcId="{FFB4607B-677C-4163-BA9A-C9DE2EE6C423}" destId="{ABED4EFC-3B95-44F3-B2C4-4836C0A7354A}" srcOrd="1" destOrd="0" presId="urn:microsoft.com/office/officeart/2005/8/layout/hProcess7"/>
    <dgm:cxn modelId="{55D45E89-141C-4DF0-977B-EE609F78E346}" type="presOf" srcId="{F623E8FB-6E1E-403A-8BE4-0F1D933F817A}" destId="{91E6B95A-60DE-47D7-B347-4BD8AD6D653E}" srcOrd="0" destOrd="5" presId="urn:microsoft.com/office/officeart/2005/8/layout/hProcess7"/>
    <dgm:cxn modelId="{B58E0B8A-0EDA-4AD5-B9FE-4CFB085F2707}" type="presOf" srcId="{0C3E8C85-6549-439B-BABC-B8145855431B}" destId="{BE4DE916-1D26-4297-BDB0-86F6AC8E9BD8}" srcOrd="0" destOrd="0" presId="urn:microsoft.com/office/officeart/2005/8/layout/hProcess7"/>
    <dgm:cxn modelId="{93762A8C-C36B-4C2D-BA20-D33C574ECC7E}" srcId="{6AB4DB10-6949-4D9D-98A0-1E5BD89E9DFA}" destId="{AD2C0042-52D2-4BF5-B5D5-1874ABBF4FE8}" srcOrd="2" destOrd="0" parTransId="{FA5E7F90-5E06-4CA4-A32F-B12B2279E9AC}" sibTransId="{223B596B-DC75-43F9-8CAF-4AC51852D0C0}"/>
    <dgm:cxn modelId="{DC5A3596-64B1-42D5-AECB-06DC8305D8AB}" srcId="{6AB4DB10-6949-4D9D-98A0-1E5BD89E9DFA}" destId="{F623E8FB-6E1E-403A-8BE4-0F1D933F817A}" srcOrd="5" destOrd="0" parTransId="{0B5BB264-E633-4DB0-A9F8-A1E22A7700BF}" sibTransId="{D7A2C2B1-D400-44EB-AA77-35EE8F39240D}"/>
    <dgm:cxn modelId="{E97FA39F-C3AD-4B3B-812D-1827E3789A14}" type="presOf" srcId="{AC752AB5-6C6C-4ADF-8CFA-933D57D86470}" destId="{91E6B95A-60DE-47D7-B347-4BD8AD6D653E}" srcOrd="0" destOrd="3" presId="urn:microsoft.com/office/officeart/2005/8/layout/hProcess7"/>
    <dgm:cxn modelId="{9D7B70B3-30A3-4D69-BE1F-3062A79B5FC8}" type="presOf" srcId="{72DFBF40-E62C-4383-A49B-4E605C3939EB}" destId="{F81A42DB-FA70-45B8-BB11-57107FF8B6EA}" srcOrd="0" destOrd="0" presId="urn:microsoft.com/office/officeart/2005/8/layout/hProcess7"/>
    <dgm:cxn modelId="{F6BAA9B8-216A-4467-894F-ED6D68A9BD32}" srcId="{A64FADA0-8EC3-4EA5-8D47-376863A5CC05}" destId="{6AB4DB10-6949-4D9D-98A0-1E5BD89E9DFA}" srcOrd="0" destOrd="0" parTransId="{93B42420-8BEB-4015-8E53-453D0D585FC4}" sibTransId="{473C5485-D3F2-4398-AFF9-AAB61266A733}"/>
    <dgm:cxn modelId="{0E9EBEC0-BC34-4249-B4FE-5613A604BD4F}" type="presOf" srcId="{E4094B75-1204-4DE2-B9F7-FC792A0E2CA9}" destId="{F81A42DB-FA70-45B8-BB11-57107FF8B6EA}" srcOrd="0" destOrd="2" presId="urn:microsoft.com/office/officeart/2005/8/layout/hProcess7"/>
    <dgm:cxn modelId="{8E727BD6-ECAC-40CB-82F3-D160A924EE25}" type="presOf" srcId="{AD2C0042-52D2-4BF5-B5D5-1874ABBF4FE8}" destId="{91E6B95A-60DE-47D7-B347-4BD8AD6D653E}" srcOrd="0" destOrd="2" presId="urn:microsoft.com/office/officeart/2005/8/layout/hProcess7"/>
    <dgm:cxn modelId="{C37C00DB-BFDE-4486-BB06-B08BC09D5AC5}" srcId="{2DA9FD89-5D6A-4D3C-A862-0C79FBA2111C}" destId="{0C3E8C85-6549-439B-BABC-B8145855431B}" srcOrd="0" destOrd="0" parTransId="{DFD5E6F0-A47A-4D50-88F6-8F5B56B286DB}" sibTransId="{8EFC9F32-CAF2-43D5-ABFE-5709B5FEEE33}"/>
    <dgm:cxn modelId="{2DE0E1DF-4537-41F8-8E54-2891F9BE404A}" srcId="{6AB4DB10-6949-4D9D-98A0-1E5BD89E9DFA}" destId="{5EBB751D-96DC-45DE-99B3-6A86CD3554E3}" srcOrd="1" destOrd="0" parTransId="{A8D4DBEB-CEB5-4D19-9B55-5D87736B40BF}" sibTransId="{8C85EA9A-EA58-4609-9DA3-0406D1CDEFBF}"/>
    <dgm:cxn modelId="{B4D662E7-3EDD-4206-9538-4E7DAE1C4A10}" type="presOf" srcId="{3AE639C4-6FD5-471B-BCFB-A404AD287925}" destId="{F81A42DB-FA70-45B8-BB11-57107FF8B6EA}" srcOrd="0" destOrd="1" presId="urn:microsoft.com/office/officeart/2005/8/layout/hProcess7"/>
    <dgm:cxn modelId="{36A433ED-D647-4A2C-81F8-4F89DEEF9275}" type="presOf" srcId="{2DA9FD89-5D6A-4D3C-A862-0C79FBA2111C}" destId="{1C8C5274-267E-47EB-B5D2-6D926C2D1739}" srcOrd="0" destOrd="0" presId="urn:microsoft.com/office/officeart/2005/8/layout/hProcess7"/>
    <dgm:cxn modelId="{BF95CCF0-FE3A-4BFA-8B06-62B506786BB0}" type="presOf" srcId="{A64FADA0-8EC3-4EA5-8D47-376863A5CC05}" destId="{238468F0-A769-4545-96C5-EFDF527D3791}" srcOrd="0" destOrd="0" presId="urn:microsoft.com/office/officeart/2005/8/layout/hProcess7"/>
    <dgm:cxn modelId="{754124F1-005D-4EFB-8D33-4048F578514D}" srcId="{2DA9FD89-5D6A-4D3C-A862-0C79FBA2111C}" destId="{78F4BD30-4F53-40B4-8D25-E55B719A0412}" srcOrd="1" destOrd="0" parTransId="{16ED6E48-1E63-4517-B2E8-F44C806FAC18}" sibTransId="{832F99F1-3293-43F8-A98F-9E8113588708}"/>
    <dgm:cxn modelId="{D53FEEF4-62B5-44B0-B012-A4B6C7A5A57C}" srcId="{A64FADA0-8EC3-4EA5-8D47-376863A5CC05}" destId="{FFB4607B-677C-4163-BA9A-C9DE2EE6C423}" srcOrd="1" destOrd="0" parTransId="{8F02E577-7CED-44EF-85F9-8BBA065176B4}" sibTransId="{F26AF6C3-D177-46EC-A205-0DC589946B9B}"/>
    <dgm:cxn modelId="{EC5E34FC-FED4-4491-AC19-364A4B6630BF}" srcId="{A64FADA0-8EC3-4EA5-8D47-376863A5CC05}" destId="{2DA9FD89-5D6A-4D3C-A862-0C79FBA2111C}" srcOrd="2" destOrd="0" parTransId="{F5702B07-3303-49F0-8AFA-5BB037203733}" sibTransId="{7C7C3A13-97CD-49E2-AF48-3F3055DE265F}"/>
    <dgm:cxn modelId="{79A7E9ED-CC64-4039-80BD-9ECE97D761A4}" type="presParOf" srcId="{238468F0-A769-4545-96C5-EFDF527D3791}" destId="{21CEBE23-3E29-42C0-ACF6-AEBFC4853C14}" srcOrd="0" destOrd="0" presId="urn:microsoft.com/office/officeart/2005/8/layout/hProcess7"/>
    <dgm:cxn modelId="{2EA609CB-6891-4809-B52E-9241E1C9540F}" type="presParOf" srcId="{21CEBE23-3E29-42C0-ACF6-AEBFC4853C14}" destId="{421DEFAA-AC37-408D-9BE4-A37B164C11CE}" srcOrd="0" destOrd="0" presId="urn:microsoft.com/office/officeart/2005/8/layout/hProcess7"/>
    <dgm:cxn modelId="{87C68B4F-845F-459A-A09B-1B7CB7F8E2D5}" type="presParOf" srcId="{21CEBE23-3E29-42C0-ACF6-AEBFC4853C14}" destId="{944EE070-D7C5-4159-BC15-80E0C9EDC09B}" srcOrd="1" destOrd="0" presId="urn:microsoft.com/office/officeart/2005/8/layout/hProcess7"/>
    <dgm:cxn modelId="{354D35F1-842A-4614-83D9-31229A826948}" type="presParOf" srcId="{21CEBE23-3E29-42C0-ACF6-AEBFC4853C14}" destId="{91E6B95A-60DE-47D7-B347-4BD8AD6D653E}" srcOrd="2" destOrd="0" presId="urn:microsoft.com/office/officeart/2005/8/layout/hProcess7"/>
    <dgm:cxn modelId="{DCF15502-EC05-4742-9100-253E4BD656F0}" type="presParOf" srcId="{238468F0-A769-4545-96C5-EFDF527D3791}" destId="{140A6880-A7FE-4D6A-AA45-153A8EE6F7ED}" srcOrd="1" destOrd="0" presId="urn:microsoft.com/office/officeart/2005/8/layout/hProcess7"/>
    <dgm:cxn modelId="{99ABEEDA-5908-4BF8-9633-3D73D7911023}" type="presParOf" srcId="{238468F0-A769-4545-96C5-EFDF527D3791}" destId="{6DC5D7F8-1ECE-4010-838C-A644DE332C42}" srcOrd="2" destOrd="0" presId="urn:microsoft.com/office/officeart/2005/8/layout/hProcess7"/>
    <dgm:cxn modelId="{6EE968F3-851F-489F-BDDA-237E5A7DE6BC}" type="presParOf" srcId="{6DC5D7F8-1ECE-4010-838C-A644DE332C42}" destId="{F3BA3CAB-92F8-4600-B4B8-86415441C687}" srcOrd="0" destOrd="0" presId="urn:microsoft.com/office/officeart/2005/8/layout/hProcess7"/>
    <dgm:cxn modelId="{46EE38A8-98BD-4F3B-9B5C-11D38F55A556}" type="presParOf" srcId="{6DC5D7F8-1ECE-4010-838C-A644DE332C42}" destId="{E6C9D4E4-EEBE-47FF-80F9-11912A84563B}" srcOrd="1" destOrd="0" presId="urn:microsoft.com/office/officeart/2005/8/layout/hProcess7"/>
    <dgm:cxn modelId="{38EB7C5D-AE8B-4DC6-B732-95E50F47F60B}" type="presParOf" srcId="{6DC5D7F8-1ECE-4010-838C-A644DE332C42}" destId="{2FE77C3B-6067-44EF-A6E2-D966548EFAF6}" srcOrd="2" destOrd="0" presId="urn:microsoft.com/office/officeart/2005/8/layout/hProcess7"/>
    <dgm:cxn modelId="{F3DE8C43-A967-4F7A-BBE5-C8F6D76665E6}" type="presParOf" srcId="{238468F0-A769-4545-96C5-EFDF527D3791}" destId="{00D34B1F-7831-49FA-925F-8A926F3E23B2}" srcOrd="3" destOrd="0" presId="urn:microsoft.com/office/officeart/2005/8/layout/hProcess7"/>
    <dgm:cxn modelId="{BC3B5412-26BD-4572-AF9B-1E974BFBF556}" type="presParOf" srcId="{238468F0-A769-4545-96C5-EFDF527D3791}" destId="{85C286B5-73E9-4B80-885D-500B1465D4B7}" srcOrd="4" destOrd="0" presId="urn:microsoft.com/office/officeart/2005/8/layout/hProcess7"/>
    <dgm:cxn modelId="{12E04B9D-703D-4CF9-9EE2-25FF4F9F47A2}" type="presParOf" srcId="{85C286B5-73E9-4B80-885D-500B1465D4B7}" destId="{7BF26D39-EB29-4E27-8E86-723FCE39ACD3}" srcOrd="0" destOrd="0" presId="urn:microsoft.com/office/officeart/2005/8/layout/hProcess7"/>
    <dgm:cxn modelId="{AF888BB2-3658-4458-BB96-0754A4C0B3F6}" type="presParOf" srcId="{85C286B5-73E9-4B80-885D-500B1465D4B7}" destId="{ABED4EFC-3B95-44F3-B2C4-4836C0A7354A}" srcOrd="1" destOrd="0" presId="urn:microsoft.com/office/officeart/2005/8/layout/hProcess7"/>
    <dgm:cxn modelId="{F42D1968-2A37-41D2-AB4E-80777961CC7E}" type="presParOf" srcId="{85C286B5-73E9-4B80-885D-500B1465D4B7}" destId="{F81A42DB-FA70-45B8-BB11-57107FF8B6EA}" srcOrd="2" destOrd="0" presId="urn:microsoft.com/office/officeart/2005/8/layout/hProcess7"/>
    <dgm:cxn modelId="{F092C2E8-C9FF-4DF3-850E-7CB615A164AF}" type="presParOf" srcId="{238468F0-A769-4545-96C5-EFDF527D3791}" destId="{66A72525-B8BC-4845-A725-8586805FB159}" srcOrd="5" destOrd="0" presId="urn:microsoft.com/office/officeart/2005/8/layout/hProcess7"/>
    <dgm:cxn modelId="{632056AC-AC25-4046-86C1-398C4BFAA9B9}" type="presParOf" srcId="{238468F0-A769-4545-96C5-EFDF527D3791}" destId="{0622161F-3413-4EA8-B9E8-189D2B7D53E7}" srcOrd="6" destOrd="0" presId="urn:microsoft.com/office/officeart/2005/8/layout/hProcess7"/>
    <dgm:cxn modelId="{82284B68-9715-4521-9280-6D1D636B1EFB}" type="presParOf" srcId="{0622161F-3413-4EA8-B9E8-189D2B7D53E7}" destId="{55D1D53A-4BB1-4862-8DD0-DC94AC684AD0}" srcOrd="0" destOrd="0" presId="urn:microsoft.com/office/officeart/2005/8/layout/hProcess7"/>
    <dgm:cxn modelId="{6DF71748-BBD6-4327-A9BF-183E4B2A52CC}" type="presParOf" srcId="{0622161F-3413-4EA8-B9E8-189D2B7D53E7}" destId="{59B35DF3-1E7D-437C-AC9A-7A2449D180B5}" srcOrd="1" destOrd="0" presId="urn:microsoft.com/office/officeart/2005/8/layout/hProcess7"/>
    <dgm:cxn modelId="{D8D5E6BD-6954-40CE-81EA-03D76D85F7F2}" type="presParOf" srcId="{0622161F-3413-4EA8-B9E8-189D2B7D53E7}" destId="{B14ABAE4-593E-45E1-B71E-931D1436FFE8}" srcOrd="2" destOrd="0" presId="urn:microsoft.com/office/officeart/2005/8/layout/hProcess7"/>
    <dgm:cxn modelId="{D9FBCCE2-EA6C-4C31-A155-BD4E8C8F658C}" type="presParOf" srcId="{238468F0-A769-4545-96C5-EFDF527D3791}" destId="{C63F5751-816B-456A-894D-35DC85F2540F}" srcOrd="7" destOrd="0" presId="urn:microsoft.com/office/officeart/2005/8/layout/hProcess7"/>
    <dgm:cxn modelId="{B27CBB30-9BE7-459D-8C50-FB501B2DA34D}" type="presParOf" srcId="{238468F0-A769-4545-96C5-EFDF527D3791}" destId="{62566AD3-3389-4052-BCB6-0A0054A94599}" srcOrd="8" destOrd="0" presId="urn:microsoft.com/office/officeart/2005/8/layout/hProcess7"/>
    <dgm:cxn modelId="{B6274788-885B-409F-B517-6AE30D65C8AC}" type="presParOf" srcId="{62566AD3-3389-4052-BCB6-0A0054A94599}" destId="{1C8C5274-267E-47EB-B5D2-6D926C2D1739}" srcOrd="0" destOrd="0" presId="urn:microsoft.com/office/officeart/2005/8/layout/hProcess7"/>
    <dgm:cxn modelId="{06EC6E4A-2DDE-4631-ACEB-139DBC159D75}" type="presParOf" srcId="{62566AD3-3389-4052-BCB6-0A0054A94599}" destId="{8A38C3A6-AB68-4972-8DE8-DF07B117D04A}" srcOrd="1" destOrd="0" presId="urn:microsoft.com/office/officeart/2005/8/layout/hProcess7"/>
    <dgm:cxn modelId="{343D74FA-94D6-433F-80FC-F8F49D67DC43}" type="presParOf" srcId="{62566AD3-3389-4052-BCB6-0A0054A94599}" destId="{BE4DE916-1D26-4297-BDB0-86F6AC8E9BD8}" srcOrd="2" destOrd="0" presId="urn:microsoft.com/office/officeart/2005/8/layout/hProcess7"/>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DEFAA-AC37-408D-9BE4-A37B164C11CE}">
      <dsp:nvSpPr>
        <dsp:cNvPr id="0" name=""/>
        <dsp:cNvSpPr/>
      </dsp:nvSpPr>
      <dsp:spPr>
        <a:xfrm>
          <a:off x="508" y="93644"/>
          <a:ext cx="2188998" cy="4271568"/>
        </a:xfrm>
        <a:prstGeom prst="roundRect">
          <a:avLst>
            <a:gd name="adj" fmla="val 500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SENSAR</a:t>
          </a:r>
        </a:p>
      </dsp:txBody>
      <dsp:txXfrm rot="16200000">
        <a:off x="-1531934" y="1626087"/>
        <a:ext cx="3502686" cy="437799"/>
      </dsp:txXfrm>
    </dsp:sp>
    <dsp:sp modelId="{91E6B95A-60DE-47D7-B347-4BD8AD6D653E}">
      <dsp:nvSpPr>
        <dsp:cNvPr id="0" name=""/>
        <dsp:cNvSpPr/>
      </dsp:nvSpPr>
      <dsp:spPr>
        <a:xfrm>
          <a:off x="438308"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Humedad de suelo</a:t>
          </a:r>
        </a:p>
        <a:p>
          <a:pPr marL="0" lvl="0" indent="0" algn="l" defTabSz="889000">
            <a:lnSpc>
              <a:spcPct val="90000"/>
            </a:lnSpc>
            <a:spcBef>
              <a:spcPct val="0"/>
            </a:spcBef>
            <a:spcAft>
              <a:spcPct val="35000"/>
            </a:spcAft>
            <a:buNone/>
          </a:pPr>
          <a:r>
            <a:rPr lang="es-MX" sz="2000" kern="1200" dirty="0"/>
            <a:t>Condiciones ambientales</a:t>
          </a:r>
        </a:p>
        <a:p>
          <a:pPr marL="0" lvl="0" indent="0" algn="l" defTabSz="889000">
            <a:lnSpc>
              <a:spcPct val="90000"/>
            </a:lnSpc>
            <a:spcBef>
              <a:spcPct val="0"/>
            </a:spcBef>
            <a:spcAft>
              <a:spcPct val="35000"/>
            </a:spcAft>
            <a:buNone/>
          </a:pPr>
          <a:r>
            <a:rPr lang="es-MX" sz="2000" kern="1200" dirty="0"/>
            <a:t>Desarrollo vegetativo</a:t>
          </a:r>
        </a:p>
        <a:p>
          <a:pPr marL="0" lvl="0" indent="0" algn="l" defTabSz="889000">
            <a:lnSpc>
              <a:spcPct val="90000"/>
            </a:lnSpc>
            <a:spcBef>
              <a:spcPct val="0"/>
            </a:spcBef>
            <a:spcAft>
              <a:spcPct val="35000"/>
            </a:spcAft>
            <a:buNone/>
          </a:pPr>
          <a:r>
            <a:rPr lang="es-MX" sz="2000" kern="1200" dirty="0"/>
            <a:t>Nutrientes en el suelo</a:t>
          </a:r>
        </a:p>
        <a:p>
          <a:pPr marL="0" lvl="0" indent="0" algn="l" defTabSz="889000">
            <a:lnSpc>
              <a:spcPct val="90000"/>
            </a:lnSpc>
            <a:spcBef>
              <a:spcPct val="0"/>
            </a:spcBef>
            <a:spcAft>
              <a:spcPct val="35000"/>
            </a:spcAft>
            <a:buNone/>
          </a:pPr>
          <a:r>
            <a:rPr lang="es-MX" sz="2000" kern="1200" dirty="0"/>
            <a:t>Salinidad y ph en el suelo</a:t>
          </a:r>
        </a:p>
        <a:p>
          <a:pPr marL="0" lvl="0" indent="0" algn="l" defTabSz="889000">
            <a:lnSpc>
              <a:spcPct val="90000"/>
            </a:lnSpc>
            <a:spcBef>
              <a:spcPct val="0"/>
            </a:spcBef>
            <a:spcAft>
              <a:spcPct val="35000"/>
            </a:spcAft>
            <a:buNone/>
          </a:pPr>
          <a:r>
            <a:rPr lang="es-MX" sz="2000" kern="1200" dirty="0"/>
            <a:t>Plagas y hierbas</a:t>
          </a:r>
        </a:p>
      </dsp:txBody>
      <dsp:txXfrm>
        <a:off x="438308" y="93644"/>
        <a:ext cx="1630804" cy="4271568"/>
      </dsp:txXfrm>
    </dsp:sp>
    <dsp:sp modelId="{7BF26D39-EB29-4E27-8E86-723FCE39ACD3}">
      <dsp:nvSpPr>
        <dsp:cNvPr id="0" name=""/>
        <dsp:cNvSpPr/>
      </dsp:nvSpPr>
      <dsp:spPr>
        <a:xfrm>
          <a:off x="2266122"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ANALIZAR</a:t>
          </a:r>
        </a:p>
      </dsp:txBody>
      <dsp:txXfrm rot="16200000">
        <a:off x="733679" y="1626087"/>
        <a:ext cx="3502686" cy="437799"/>
      </dsp:txXfrm>
    </dsp:sp>
    <dsp:sp modelId="{E6C9D4E4-EEBE-47FF-80F9-11912A84563B}">
      <dsp:nvSpPr>
        <dsp:cNvPr id="0" name=""/>
        <dsp:cNvSpPr/>
      </dsp:nvSpPr>
      <dsp:spPr>
        <a:xfrm rot="5400000">
          <a:off x="2083973"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1A42DB-FA70-45B8-BB11-57107FF8B6EA}">
      <dsp:nvSpPr>
        <dsp:cNvPr id="0" name=""/>
        <dsp:cNvSpPr/>
      </dsp:nvSpPr>
      <dsp:spPr>
        <a:xfrm>
          <a:off x="2703922"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s-MX" sz="2000" kern="1200" dirty="0"/>
            <a:t>Teoría de Control</a:t>
          </a:r>
        </a:p>
        <a:p>
          <a:pPr marL="0" lvl="0" indent="0" algn="l" defTabSz="889000">
            <a:lnSpc>
              <a:spcPct val="90000"/>
            </a:lnSpc>
            <a:spcBef>
              <a:spcPct val="0"/>
            </a:spcBef>
            <a:spcAft>
              <a:spcPct val="35000"/>
            </a:spcAft>
            <a:buNone/>
          </a:pPr>
          <a:r>
            <a:rPr lang="es-MX" sz="2000" kern="1200" dirty="0"/>
            <a:t>Ciencia de Datos</a:t>
          </a:r>
        </a:p>
        <a:p>
          <a:pPr marL="0" lvl="0" indent="0" algn="l" defTabSz="889000">
            <a:lnSpc>
              <a:spcPct val="90000"/>
            </a:lnSpc>
            <a:spcBef>
              <a:spcPct val="0"/>
            </a:spcBef>
            <a:spcAft>
              <a:spcPct val="35000"/>
            </a:spcAft>
            <a:buNone/>
          </a:pPr>
          <a:r>
            <a:rPr lang="es-MX" sz="2000" kern="1200" dirty="0"/>
            <a:t>Inteligencia Artificial</a:t>
          </a:r>
        </a:p>
      </dsp:txBody>
      <dsp:txXfrm>
        <a:off x="2703922" y="93644"/>
        <a:ext cx="1630804" cy="4271568"/>
      </dsp:txXfrm>
    </dsp:sp>
    <dsp:sp modelId="{1C8C5274-267E-47EB-B5D2-6D926C2D1739}">
      <dsp:nvSpPr>
        <dsp:cNvPr id="0" name=""/>
        <dsp:cNvSpPr/>
      </dsp:nvSpPr>
      <dsp:spPr>
        <a:xfrm>
          <a:off x="4531736" y="93644"/>
          <a:ext cx="2188998" cy="4271568"/>
        </a:xfrm>
        <a:prstGeom prst="roundRect">
          <a:avLst>
            <a:gd name="adj" fmla="val 500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s-MX" sz="2500" b="1" kern="1200" dirty="0">
              <a:effectLst>
                <a:outerShdw blurRad="38100" dist="38100" dir="2700000" algn="tl">
                  <a:srgbClr val="000000">
                    <a:alpha val="43137"/>
                  </a:srgbClr>
                </a:outerShdw>
              </a:effectLst>
            </a:rPr>
            <a:t>ACTUAR</a:t>
          </a:r>
        </a:p>
      </dsp:txBody>
      <dsp:txXfrm rot="16200000">
        <a:off x="2999293" y="1626087"/>
        <a:ext cx="3502686" cy="437799"/>
      </dsp:txXfrm>
    </dsp:sp>
    <dsp:sp modelId="{59B35DF3-1E7D-437C-AC9A-7A2449D180B5}">
      <dsp:nvSpPr>
        <dsp:cNvPr id="0" name=""/>
        <dsp:cNvSpPr/>
      </dsp:nvSpPr>
      <dsp:spPr>
        <a:xfrm rot="5400000">
          <a:off x="4349587" y="3854194"/>
          <a:ext cx="386188" cy="328349"/>
        </a:xfrm>
        <a:prstGeom prst="flowChartExtract">
          <a:avLst/>
        </a:prstGeom>
        <a:solidFill>
          <a:schemeClr val="lt1">
            <a:hueOff val="0"/>
            <a:satOff val="0"/>
            <a:lumOff val="0"/>
            <a:alphaOff val="0"/>
          </a:schemeClr>
        </a:solidFill>
        <a:ln w="12700" cap="flat" cmpd="sng" algn="ctr">
          <a:solidFill>
            <a:schemeClr val="accent6">
              <a:shade val="50000"/>
              <a:hueOff val="368424"/>
              <a:satOff val="-16105"/>
              <a:lumOff val="43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DE916-1D26-4297-BDB0-86F6AC8E9BD8}">
      <dsp:nvSpPr>
        <dsp:cNvPr id="0" name=""/>
        <dsp:cNvSpPr/>
      </dsp:nvSpPr>
      <dsp:spPr>
        <a:xfrm>
          <a:off x="4969536" y="93644"/>
          <a:ext cx="1630804" cy="42715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s-MX" sz="1900" kern="1200" dirty="0"/>
            <a:t>Riego, fertilizantes, pesticidas y herbicidas</a:t>
          </a:r>
        </a:p>
        <a:p>
          <a:pPr marL="0" lvl="0" indent="0" algn="l" defTabSz="844550">
            <a:lnSpc>
              <a:spcPct val="90000"/>
            </a:lnSpc>
            <a:spcBef>
              <a:spcPct val="0"/>
            </a:spcBef>
            <a:spcAft>
              <a:spcPct val="35000"/>
            </a:spcAft>
            <a:buNone/>
          </a:pPr>
          <a:r>
            <a:rPr lang="es-MX" sz="1900" kern="1200" dirty="0"/>
            <a:t>Ambientes controlados (invernaderos)</a:t>
          </a:r>
        </a:p>
        <a:p>
          <a:pPr marL="0" lvl="0" indent="0" algn="l" defTabSz="844550">
            <a:lnSpc>
              <a:spcPct val="90000"/>
            </a:lnSpc>
            <a:spcBef>
              <a:spcPct val="0"/>
            </a:spcBef>
            <a:spcAft>
              <a:spcPct val="35000"/>
            </a:spcAft>
            <a:buNone/>
          </a:pPr>
          <a:r>
            <a:rPr lang="es-MX" sz="1900" kern="1200" dirty="0"/>
            <a:t>Drones y vehículos autónomos</a:t>
          </a:r>
        </a:p>
      </dsp:txBody>
      <dsp:txXfrm>
        <a:off x="4969536" y="93644"/>
        <a:ext cx="1630804" cy="427156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B0322-D568-4198-80DB-DF4349E8979B}" type="datetimeFigureOut">
              <a:rPr lang="es-MX" smtClean="0"/>
              <a:t>09/12/2025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F4302-415F-4723-8A20-BE7EF46C3EF6}" type="slidenum">
              <a:rPr lang="es-MX" smtClean="0"/>
              <a:t>‹Nº›</a:t>
            </a:fld>
            <a:endParaRPr lang="es-MX"/>
          </a:p>
        </p:txBody>
      </p:sp>
    </p:spTree>
    <p:extLst>
      <p:ext uri="{BB962C8B-B14F-4D97-AF65-F5344CB8AC3E}">
        <p14:creationId xmlns:p14="http://schemas.microsoft.com/office/powerpoint/2010/main" val="216835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4225658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MX" b="0" i="0" dirty="0">
                <a:solidFill>
                  <a:srgbClr val="676767"/>
                </a:solidFill>
                <a:effectLst/>
                <a:latin typeface="Open Sans" panose="020B0606030504020204" pitchFamily="34" charset="0"/>
              </a:rPr>
              <a:t>La siguiente tabla recoge las </a:t>
            </a:r>
            <a:r>
              <a:rPr lang="es-MX" b="1" i="0" dirty="0">
                <a:solidFill>
                  <a:srgbClr val="676767"/>
                </a:solidFill>
                <a:effectLst/>
                <a:latin typeface="Open Sans" panose="020B0606030504020204" pitchFamily="34" charset="0"/>
              </a:rPr>
              <a:t>necesidades de agua de los distintos cultivos frutales expresadas en mm anuales</a:t>
            </a:r>
            <a:r>
              <a:rPr lang="es-MX" b="0" i="0" dirty="0">
                <a:solidFill>
                  <a:srgbClr val="676767"/>
                </a:solidFill>
                <a:effectLst/>
                <a:latin typeface="Open Sans" panose="020B0606030504020204" pitchFamily="34" charset="0"/>
              </a:rPr>
              <a:t>. </a:t>
            </a:r>
          </a:p>
          <a:p>
            <a:pPr algn="just"/>
            <a:endParaRPr lang="es-MX" b="0" i="0" dirty="0">
              <a:solidFill>
                <a:srgbClr val="676767"/>
              </a:solidFill>
              <a:effectLst/>
              <a:latin typeface="Open Sans" panose="020B0606030504020204" pitchFamily="34" charset="0"/>
            </a:endParaRPr>
          </a:p>
        </p:txBody>
      </p:sp>
      <p:sp>
        <p:nvSpPr>
          <p:cNvPr id="4" name="Marcador de número de diapositiva 3"/>
          <p:cNvSpPr>
            <a:spLocks noGrp="1"/>
          </p:cNvSpPr>
          <p:nvPr>
            <p:ph type="sldNum" sz="quarter" idx="5"/>
          </p:nvPr>
        </p:nvSpPr>
        <p:spPr/>
        <p:txBody>
          <a:bodyPr/>
          <a:lstStyle/>
          <a:p>
            <a:fld id="{F16F4302-415F-4723-8A20-BE7EF46C3EF6}" type="slidenum">
              <a:rPr lang="es-MX" smtClean="0"/>
              <a:t>11</a:t>
            </a:fld>
            <a:endParaRPr lang="es-MX"/>
          </a:p>
        </p:txBody>
      </p:sp>
    </p:spTree>
    <p:extLst>
      <p:ext uri="{BB962C8B-B14F-4D97-AF65-F5344CB8AC3E}">
        <p14:creationId xmlns:p14="http://schemas.microsoft.com/office/powerpoint/2010/main" val="405520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dirty="0">
                <a:solidFill>
                  <a:srgbClr val="FFFFFF"/>
                </a:solidFill>
                <a:effectLst/>
                <a:latin typeface="nunito sans" pitchFamily="2" charset="0"/>
              </a:rPr>
              <a:t>Cómo Regar en cada caso?</a:t>
            </a:r>
          </a:p>
          <a:p>
            <a:pPr algn="l"/>
            <a:endParaRPr lang="es-MX" b="1" dirty="0">
              <a:solidFill>
                <a:srgbClr val="FFFFFF"/>
              </a:solidFill>
              <a:effectLst/>
              <a:latin typeface="nunito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b="0" i="0" dirty="0">
                <a:solidFill>
                  <a:srgbClr val="676767"/>
                </a:solidFill>
                <a:effectLst/>
                <a:latin typeface="Open Sans" panose="020B0606030504020204" pitchFamily="34" charset="0"/>
              </a:rPr>
              <a:t>Recordemos que </a:t>
            </a:r>
            <a:r>
              <a:rPr lang="es-MX" b="1" i="0" dirty="0">
                <a:solidFill>
                  <a:srgbClr val="676767"/>
                </a:solidFill>
                <a:effectLst/>
                <a:latin typeface="Open Sans" panose="020B0606030504020204" pitchFamily="34" charset="0"/>
              </a:rPr>
              <a:t>1 mm de agua equivale a 1 L/m</a:t>
            </a:r>
            <a:r>
              <a:rPr lang="es-MX" b="1" i="0" baseline="30000" dirty="0">
                <a:solidFill>
                  <a:srgbClr val="676767"/>
                </a:solidFill>
                <a:effectLst/>
                <a:latin typeface="Open Sans" panose="020B0606030504020204" pitchFamily="34" charset="0"/>
              </a:rPr>
              <a:t>2</a:t>
            </a:r>
            <a:r>
              <a:rPr lang="es-MX" b="0" i="0" dirty="0">
                <a:solidFill>
                  <a:srgbClr val="676767"/>
                </a:solidFill>
                <a:effectLst/>
                <a:latin typeface="Open Sans" panose="020B0606030504020204" pitchFamily="34" charset="0"/>
              </a:rPr>
              <a:t>. Los cultivos están ordenados en función de su resistencia a la sequía.</a:t>
            </a:r>
            <a:endParaRPr lang="es-MX" b="0" i="0" dirty="0">
              <a:solidFill>
                <a:srgbClr val="000000"/>
              </a:solidFill>
              <a:effectLst/>
              <a:latin typeface="Open Sans" panose="020B0606030504020204" pitchFamily="34" charset="0"/>
            </a:endParaRPr>
          </a:p>
          <a:p>
            <a:endParaRPr lang="es-MX" b="0" dirty="0">
              <a:solidFill>
                <a:srgbClr val="4D5968"/>
              </a:solidFill>
              <a:effectLst/>
              <a:latin typeface="nunito sans" pitchFamily="2" charset="0"/>
            </a:endParaRPr>
          </a:p>
          <a:p>
            <a:pPr algn="l"/>
            <a:r>
              <a:rPr lang="es-MX" b="1" i="0" dirty="0">
                <a:solidFill>
                  <a:srgbClr val="424D5B"/>
                </a:solidFill>
                <a:effectLst/>
                <a:latin typeface="Open Sans" panose="020B0604020202020204" pitchFamily="34" charset="0"/>
              </a:rPr>
              <a:t>Agotamiento o déficit máximo permitido (MAD)</a:t>
            </a:r>
          </a:p>
          <a:p>
            <a:pPr algn="l"/>
            <a:r>
              <a:rPr lang="es-MX" b="0" i="0" dirty="0">
                <a:solidFill>
                  <a:srgbClr val="424D5B"/>
                </a:solidFill>
                <a:effectLst/>
                <a:latin typeface="Open Sans" panose="020B0604020202020204" pitchFamily="34" charset="0"/>
              </a:rPr>
              <a:t>El agotamiento permitido por el manejo especifica la cantidad máxima de agua del suelo que el administrador de riego elige para permitir que el cultivo extraiga de la zona de raíces activas entre riegos. Sólo una parte de la capacidad de retención de agua disponible es fácilmente utilizada por el cultivo antes de que se desarrolle el estrés hídrico. Como se ilustra en la Figura 1, la MAD del suelo es menor que su AWC total.</a:t>
            </a:r>
          </a:p>
          <a:p>
            <a:pPr algn="l"/>
            <a:endParaRPr lang="es-MX" b="0" i="0" dirty="0">
              <a:solidFill>
                <a:srgbClr val="424D5B"/>
              </a:solidFill>
              <a:effectLst/>
              <a:latin typeface="Open Sans" panose="020B0604020202020204" pitchFamily="34" charset="0"/>
            </a:endParaRPr>
          </a:p>
          <a:p>
            <a:pPr algn="l"/>
            <a:r>
              <a:rPr lang="es-MX" b="0" i="0" dirty="0">
                <a:solidFill>
                  <a:srgbClr val="424D5B"/>
                </a:solidFill>
                <a:effectLst/>
                <a:latin typeface="Open Sans" panose="020B0604020202020204" pitchFamily="34" charset="0"/>
              </a:rPr>
              <a:t>Históricamente, los riegos se han planificado para evitar que el déficit de agua del suelo exceda el 50 por ciento de la capacidad total de agua disponible en la zona de raíces. Pero las investigaciones afirman que el límite de agotamiento se puede variar para optimizar la producción del campo dependiendo del cultivo, la etapa de crecimiento, la capacidad de agua del suelo y la capacidad de bombeo del sistema de riego.</a:t>
            </a:r>
          </a:p>
          <a:p>
            <a:endParaRPr lang="es-MX" b="1" dirty="0">
              <a:solidFill>
                <a:srgbClr val="32373C"/>
              </a:solidFill>
              <a:effectLst/>
              <a:latin typeface="nunito sans" pitchFamily="2" charset="0"/>
            </a:endParaRPr>
          </a:p>
          <a:p>
            <a:pPr algn="l"/>
            <a:r>
              <a:rPr lang="es-MX" b="1" dirty="0">
                <a:solidFill>
                  <a:srgbClr val="FFFFFF"/>
                </a:solidFill>
                <a:effectLst/>
                <a:latin typeface="nunito sans" pitchFamily="2" charset="0"/>
              </a:rPr>
              <a:t>Conclusiones</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arcillosos</a:t>
            </a:r>
            <a:r>
              <a:rPr lang="es-MX" b="0" dirty="0">
                <a:solidFill>
                  <a:srgbClr val="4D5968"/>
                </a:solidFill>
                <a:effectLst/>
                <a:latin typeface="nunito sans" pitchFamily="2" charset="0"/>
              </a:rPr>
              <a:t>, regar hasta la capacidad de campo y no volver a regar hasta un 30% de la misma. Esto nos permite riegos abundantes y espaciados en el tiempo. </a:t>
            </a:r>
          </a:p>
          <a:p>
            <a:pPr marL="171450" indent="-171450">
              <a:buFont typeface="Arial" panose="020B0604020202020204" pitchFamily="34" charset="0"/>
              <a:buChar char="•"/>
            </a:pPr>
            <a:r>
              <a:rPr lang="es-MX" b="0" dirty="0">
                <a:solidFill>
                  <a:srgbClr val="4D5968"/>
                </a:solidFill>
                <a:effectLst/>
                <a:latin typeface="nunito sans" pitchFamily="2" charset="0"/>
              </a:rPr>
              <a:t>En </a:t>
            </a:r>
            <a:r>
              <a:rPr lang="es-MX" b="1" dirty="0">
                <a:solidFill>
                  <a:srgbClr val="4D5968"/>
                </a:solidFill>
                <a:effectLst/>
                <a:latin typeface="nunito sans" pitchFamily="2" charset="0"/>
              </a:rPr>
              <a:t>suelos arenosos </a:t>
            </a:r>
            <a:r>
              <a:rPr lang="es-MX" b="0" dirty="0">
                <a:solidFill>
                  <a:srgbClr val="4D5968"/>
                </a:solidFill>
                <a:effectLst/>
                <a:latin typeface="nunito sans" pitchFamily="2" charset="0"/>
              </a:rPr>
              <a:t>los riegos deben ser frecuentes y de poca cantidad, todo lo contrario a los suelos arcillosos.</a:t>
            </a:r>
          </a:p>
          <a:p>
            <a:pPr marL="171450" indent="-171450">
              <a:buFont typeface="Arial" panose="020B0604020202020204" pitchFamily="34" charset="0"/>
              <a:buChar char="•"/>
            </a:pPr>
            <a:r>
              <a:rPr lang="es-MX" b="0" dirty="0">
                <a:solidFill>
                  <a:srgbClr val="4D5968"/>
                </a:solidFill>
                <a:effectLst/>
                <a:latin typeface="nunito sans" pitchFamily="2" charset="0"/>
              </a:rPr>
              <a:t>Solamente un 70% del </a:t>
            </a:r>
            <a:r>
              <a:rPr lang="es-MX" b="1" dirty="0">
                <a:solidFill>
                  <a:srgbClr val="4D5968"/>
                </a:solidFill>
                <a:effectLst/>
                <a:latin typeface="nunito sans" pitchFamily="2" charset="0"/>
              </a:rPr>
              <a:t>agua de lluvia </a:t>
            </a:r>
            <a:r>
              <a:rPr lang="es-MX" b="0" dirty="0">
                <a:solidFill>
                  <a:srgbClr val="4D5968"/>
                </a:solidFill>
                <a:effectLst/>
                <a:latin typeface="nunito sans" pitchFamily="2" charset="0"/>
              </a:rPr>
              <a:t>se acumula en el suelo y es útil. </a:t>
            </a:r>
            <a:endParaRPr lang="es-MX" b="0" dirty="0">
              <a:solidFill>
                <a:srgbClr val="2A3139"/>
              </a:solidFill>
              <a:effectLst/>
              <a:latin typeface="nunito sans" pitchFamily="2" charset="0"/>
            </a:endParaRPr>
          </a:p>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12</a:t>
            </a:fld>
            <a:endParaRPr lang="es-MX"/>
          </a:p>
        </p:txBody>
      </p:sp>
    </p:spTree>
    <p:extLst>
      <p:ext uri="{BB962C8B-B14F-4D97-AF65-F5344CB8AC3E}">
        <p14:creationId xmlns:p14="http://schemas.microsoft.com/office/powerpoint/2010/main" val="172944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13</a:t>
            </a:fld>
            <a:endParaRPr lang="es-MX"/>
          </a:p>
        </p:txBody>
      </p:sp>
    </p:spTree>
    <p:extLst>
      <p:ext uri="{BB962C8B-B14F-4D97-AF65-F5344CB8AC3E}">
        <p14:creationId xmlns:p14="http://schemas.microsoft.com/office/powerpoint/2010/main" val="219960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6110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15</a:t>
            </a:fld>
            <a:endParaRPr lang="es-MX"/>
          </a:p>
        </p:txBody>
      </p:sp>
    </p:spTree>
    <p:extLst>
      <p:ext uri="{BB962C8B-B14F-4D97-AF65-F5344CB8AC3E}">
        <p14:creationId xmlns:p14="http://schemas.microsoft.com/office/powerpoint/2010/main" val="2337794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16</a:t>
            </a:fld>
            <a:endParaRPr lang="es-MX"/>
          </a:p>
        </p:txBody>
      </p:sp>
    </p:spTree>
    <p:extLst>
      <p:ext uri="{BB962C8B-B14F-4D97-AF65-F5344CB8AC3E}">
        <p14:creationId xmlns:p14="http://schemas.microsoft.com/office/powerpoint/2010/main" val="450034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sz="1800" b="0" i="0" u="none" strike="noStrike" baseline="0" dirty="0">
                <a:solidFill>
                  <a:srgbClr val="FFFFFF"/>
                </a:solidFill>
                <a:latin typeface="Arial" panose="020B0604020202020204" pitchFamily="34" charset="0"/>
              </a:rPr>
              <a:t>La </a:t>
            </a:r>
            <a:r>
              <a:rPr lang="es-MX" sz="1800" b="1" i="0" u="none" strike="noStrike" baseline="0" dirty="0">
                <a:solidFill>
                  <a:srgbClr val="FFFFFF"/>
                </a:solidFill>
                <a:latin typeface="Arial" panose="020B0604020202020204" pitchFamily="34" charset="0"/>
              </a:rPr>
              <a:t>agricultura de precisión </a:t>
            </a:r>
            <a:r>
              <a:rPr lang="es-MX" sz="1800" b="0" i="0" u="none" strike="noStrike" baseline="0" dirty="0">
                <a:solidFill>
                  <a:srgbClr val="FFFFFF"/>
                </a:solidFill>
                <a:latin typeface="Arial" panose="020B0604020202020204" pitchFamily="34" charset="0"/>
              </a:rPr>
              <a:t>se ha convertido en un elemento clave para asegurar la disponibilidad mundial de comida, y consiste en la administración sustentable de cultivos mediante el uso de tecnología basada en el análisis de datos.</a:t>
            </a:r>
          </a:p>
          <a:p>
            <a:pPr algn="l"/>
            <a:endParaRPr lang="es-MX" sz="1800" b="0" i="0" u="none" strike="noStrike" baseline="0" dirty="0">
              <a:solidFill>
                <a:srgbClr val="FFFFFF"/>
              </a:solidFill>
              <a:latin typeface="Arial" panose="020B0604020202020204" pitchFamily="34" charset="0"/>
            </a:endParaRPr>
          </a:p>
          <a:p>
            <a:pPr algn="l"/>
            <a:r>
              <a:rPr lang="es-MX" sz="1800" b="0" i="0" u="none" strike="noStrike" baseline="0" dirty="0">
                <a:solidFill>
                  <a:srgbClr val="FFFFFF"/>
                </a:solidFill>
                <a:latin typeface="Arial" panose="020B0604020202020204" pitchFamily="34" charset="0"/>
              </a:rPr>
              <a:t>Es capaz de reducir costos, incrementar la productividad, y optimizar el uso de recursos naturales mediante el procesamiento y análisis de datos obtenidos de dispositivos sensores.</a:t>
            </a: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17</a:t>
            </a:fld>
            <a:endParaRPr lang="es-MX"/>
          </a:p>
        </p:txBody>
      </p:sp>
    </p:spTree>
    <p:extLst>
      <p:ext uri="{BB962C8B-B14F-4D97-AF65-F5344CB8AC3E}">
        <p14:creationId xmlns:p14="http://schemas.microsoft.com/office/powerpoint/2010/main" val="2913723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La programación del riego se divide en dos etapas: </a:t>
            </a:r>
          </a:p>
          <a:p>
            <a:pPr marL="171450" indent="-171450">
              <a:buFont typeface="Arial" panose="020B0604020202020204" pitchFamily="34" charset="0"/>
              <a:buChar char="•"/>
            </a:pPr>
            <a:r>
              <a:rPr lang="es-MX" b="1" dirty="0"/>
              <a:t>Predictiva</a:t>
            </a:r>
            <a:r>
              <a:rPr lang="es-MX" dirty="0"/>
              <a:t> que corresponde a la programación propiamente tal</a:t>
            </a:r>
          </a:p>
          <a:p>
            <a:pPr marL="171450" indent="-171450">
              <a:buFont typeface="Arial" panose="020B0604020202020204" pitchFamily="34" charset="0"/>
              <a:buChar char="•"/>
            </a:pPr>
            <a:r>
              <a:rPr lang="es-MX" b="1" dirty="0"/>
              <a:t>Control</a:t>
            </a:r>
            <a:r>
              <a:rPr lang="es-MX" dirty="0"/>
              <a:t> a través de la cuantificación de la humedad del suelo y/o el estado hídrico de la planta.</a:t>
            </a:r>
          </a:p>
          <a:p>
            <a:pPr marL="0" indent="0">
              <a:buFont typeface="Arial" panose="020B0604020202020204" pitchFamily="34" charset="0"/>
              <a:buNone/>
            </a:pPr>
            <a:endParaRPr lang="es-MX" dirty="0"/>
          </a:p>
          <a:p>
            <a:pPr algn="l"/>
            <a:r>
              <a:rPr lang="es-MX" b="0" i="0" dirty="0">
                <a:solidFill>
                  <a:srgbClr val="333333"/>
                </a:solidFill>
                <a:effectLst/>
                <a:latin typeface="Cardo"/>
              </a:rPr>
              <a:t>Para que la programación pueda funcionar adecuadamente, es necesario considerar una serie de factores:</a:t>
            </a:r>
          </a:p>
          <a:p>
            <a:pPr marL="171450" indent="-171450" algn="l">
              <a:buFont typeface="Arial" panose="020B0604020202020204" pitchFamily="34" charset="0"/>
              <a:buChar char="•"/>
            </a:pPr>
            <a:r>
              <a:rPr lang="es-MX" b="0" i="0" dirty="0">
                <a:solidFill>
                  <a:srgbClr val="333333"/>
                </a:solidFill>
                <a:effectLst/>
                <a:latin typeface="Cardo"/>
              </a:rPr>
              <a:t>Condiciones climáticas, que determinan la demanda evaporativa de la atmósfera o la evapotranspiración de referencia (</a:t>
            </a:r>
            <a:r>
              <a:rPr lang="es-MX" b="0" i="0" dirty="0" err="1">
                <a:solidFill>
                  <a:srgbClr val="333333"/>
                </a:solidFill>
                <a:effectLst/>
                <a:latin typeface="Cardo"/>
              </a:rPr>
              <a:t>ETo</a:t>
            </a:r>
            <a:r>
              <a:rPr lang="es-MX" b="0" i="0" dirty="0">
                <a:solidFill>
                  <a:srgbClr val="333333"/>
                </a:solidFill>
                <a:effectLst/>
                <a:latin typeface="Cardo"/>
              </a:rPr>
              <a:t>).</a:t>
            </a:r>
          </a:p>
          <a:p>
            <a:pPr marL="171450" indent="-171450" algn="l">
              <a:buFont typeface="Arial" panose="020B0604020202020204" pitchFamily="34" charset="0"/>
              <a:buChar char="•"/>
            </a:pPr>
            <a:r>
              <a:rPr lang="es-MX" b="0" i="0" dirty="0">
                <a:solidFill>
                  <a:srgbClr val="333333"/>
                </a:solidFill>
                <a:effectLst/>
                <a:latin typeface="Cardo"/>
              </a:rPr>
              <a:t>Características propias del cultivo, como estado de desarrollo, período fenológico (coeficiente Kc) y distribución del sistema radicular.</a:t>
            </a:r>
          </a:p>
          <a:p>
            <a:pPr marL="171450" indent="-171450" algn="l">
              <a:buFont typeface="Arial" panose="020B0604020202020204" pitchFamily="34" charset="0"/>
              <a:buChar char="•"/>
            </a:pPr>
            <a:r>
              <a:rPr lang="es-MX" b="0" i="0" dirty="0">
                <a:solidFill>
                  <a:srgbClr val="333333"/>
                </a:solidFill>
                <a:effectLst/>
                <a:latin typeface="Cardo"/>
              </a:rPr>
              <a:t>Características propias del suelo, tales como la capacidad de retención de humedad, aireación, profundidad y su variabilidad espacial, entre otras.</a:t>
            </a:r>
          </a:p>
          <a:p>
            <a:pPr marL="171450" indent="-171450" algn="l">
              <a:buFont typeface="Arial" panose="020B0604020202020204" pitchFamily="34" charset="0"/>
              <a:buChar char="•"/>
            </a:pPr>
            <a:r>
              <a:rPr lang="es-MX" b="0" i="0" dirty="0">
                <a:solidFill>
                  <a:srgbClr val="333333"/>
                </a:solidFill>
                <a:effectLst/>
                <a:latin typeface="Cardo"/>
              </a:rPr>
              <a:t>Para riego presurizado, se debe considerar el caudal aplicado por planta.</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18</a:t>
            </a:fld>
            <a:endParaRPr lang="es-MX"/>
          </a:p>
        </p:txBody>
      </p:sp>
    </p:spTree>
    <p:extLst>
      <p:ext uri="{BB962C8B-B14F-4D97-AF65-F5344CB8AC3E}">
        <p14:creationId xmlns:p14="http://schemas.microsoft.com/office/powerpoint/2010/main" val="3864357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387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22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dirty="0"/>
          </a:p>
        </p:txBody>
      </p:sp>
    </p:spTree>
    <p:extLst>
      <p:ext uri="{BB962C8B-B14F-4D97-AF65-F5344CB8AC3E}">
        <p14:creationId xmlns:p14="http://schemas.microsoft.com/office/powerpoint/2010/main" val="81243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34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s-MX" b="1" dirty="0" err="1"/>
              <a:t>PivotControl</a:t>
            </a:r>
            <a:r>
              <a:rPr lang="es-MX" dirty="0"/>
              <a:t>: Control de pivotes.</a:t>
            </a:r>
          </a:p>
          <a:p>
            <a:pPr marL="171450" lvl="0" indent="-171450" algn="l" rtl="0">
              <a:spcBef>
                <a:spcPts val="0"/>
              </a:spcBef>
              <a:spcAft>
                <a:spcPts val="0"/>
              </a:spcAft>
            </a:pPr>
            <a:r>
              <a:rPr lang="es-MX" b="1" dirty="0" err="1"/>
              <a:t>PivotMonitor</a:t>
            </a:r>
            <a:r>
              <a:rPr lang="es-MX" dirty="0"/>
              <a:t>: Monitoreo de pivotes (versión Lite).</a:t>
            </a:r>
          </a:p>
          <a:p>
            <a:pPr marL="171450" lvl="0" indent="-171450" algn="l" rtl="0">
              <a:spcBef>
                <a:spcPts val="0"/>
              </a:spcBef>
              <a:spcAft>
                <a:spcPts val="0"/>
              </a:spcAft>
            </a:pPr>
            <a:r>
              <a:rPr lang="es-MX" b="1" dirty="0" err="1"/>
              <a:t>DripControl</a:t>
            </a:r>
            <a:r>
              <a:rPr lang="es-MX" b="1" dirty="0"/>
              <a:t> : </a:t>
            </a:r>
            <a:r>
              <a:rPr lang="es-MX" dirty="0"/>
              <a:t>Control de riego estacionario.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s-MX" b="1" dirty="0" err="1"/>
              <a:t>PumpControl</a:t>
            </a:r>
            <a:r>
              <a:rPr lang="es-MX" dirty="0"/>
              <a:t>: Control de bombas.</a:t>
            </a:r>
          </a:p>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744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268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25</a:t>
            </a:fld>
            <a:endParaRPr lang="es-MX"/>
          </a:p>
        </p:txBody>
      </p:sp>
    </p:spTree>
    <p:extLst>
      <p:ext uri="{BB962C8B-B14F-4D97-AF65-F5344CB8AC3E}">
        <p14:creationId xmlns:p14="http://schemas.microsoft.com/office/powerpoint/2010/main" val="161623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400" b="1" dirty="0"/>
              <a:t>GRACIAS!!!</a:t>
            </a:r>
            <a:endParaRPr sz="2400" b="1" dirty="0"/>
          </a:p>
        </p:txBody>
      </p:sp>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No todos los sensores son iguales. Algunos miden humedad superficial, otros a profundidad. Algunos sirven para saber si regar, otros para prevenir plagas. Lo importante es entender qué mide cada uno y cómo colocarlo bien. Aquí les muestro los más útiles en campo: humedad del suelo, temperatura, humedad relativa, radiación y presión de vapor.</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4</a:t>
            </a:fld>
            <a:endParaRPr lang="es-MX"/>
          </a:p>
        </p:txBody>
      </p:sp>
    </p:spTree>
    <p:extLst>
      <p:ext uri="{BB962C8B-B14F-4D97-AF65-F5344CB8AC3E}">
        <p14:creationId xmlns:p14="http://schemas.microsoft.com/office/powerpoint/2010/main" val="232650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1" i="0" u="sng" dirty="0">
                <a:solidFill>
                  <a:srgbClr val="424D5B"/>
                </a:solidFill>
                <a:effectLst/>
                <a:latin typeface="Open Sans" panose="020B0606030504020204" pitchFamily="34" charset="0"/>
              </a:rPr>
              <a:t>Sensores volumétricos de contenido de agua (Capacitivos) </a:t>
            </a:r>
          </a:p>
          <a:p>
            <a:pPr algn="l"/>
            <a:r>
              <a:rPr lang="es-MX" b="0" i="0" dirty="0">
                <a:solidFill>
                  <a:srgbClr val="424D5B"/>
                </a:solidFill>
                <a:effectLst/>
                <a:latin typeface="Open Sans" panose="020B0606030504020204" pitchFamily="34" charset="0"/>
              </a:rPr>
              <a:t>(Espectro SMEC300, SM100; </a:t>
            </a:r>
            <a:r>
              <a:rPr lang="es-MX" b="0" i="0" dirty="0" err="1">
                <a:solidFill>
                  <a:srgbClr val="424D5B"/>
                </a:solidFill>
                <a:effectLst/>
                <a:latin typeface="Open Sans" panose="020B0606030504020204" pitchFamily="34" charset="0"/>
              </a:rPr>
              <a:t>Sentek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Enviroscan</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Diviner</a:t>
            </a:r>
            <a:r>
              <a:rPr lang="es-MX" b="0" i="0" dirty="0">
                <a:solidFill>
                  <a:srgbClr val="424D5B"/>
                </a:solidFill>
                <a:effectLst/>
                <a:latin typeface="Open Sans" panose="020B0606030504020204" pitchFamily="34" charset="0"/>
              </a:rPr>
              <a:t> 2000; METER 5TE, 5TN, etc.)</a:t>
            </a:r>
          </a:p>
          <a:p>
            <a:pPr algn="l"/>
            <a:r>
              <a:rPr lang="es-MX" b="0" i="0" dirty="0">
                <a:solidFill>
                  <a:srgbClr val="424D5B"/>
                </a:solidFill>
                <a:effectLst/>
                <a:latin typeface="Open Sans" panose="020B0606030504020204" pitchFamily="34" charset="0"/>
              </a:rPr>
              <a:t> </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El tiempo de respuesta es muy rápido.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disponible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preciso si el sitio está calibrado.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costoso que TDR</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Puede usarse en suelos con alto contenido salino en comparación con el TDR.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Pequeña área de detección</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Afectado por las condiciones del suelo: salinidad, contenido de arcilla, temperatura, densidad aparente.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prefiere la calibración específica del sitio/suelo</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TDR (Reflectometría en el dominio del tiempo)</a:t>
            </a:r>
          </a:p>
          <a:p>
            <a:pPr algn="l"/>
            <a:r>
              <a:rPr lang="es-MX" b="0" i="0" dirty="0">
                <a:solidFill>
                  <a:srgbClr val="424D5B"/>
                </a:solidFill>
                <a:effectLst/>
                <a:latin typeface="Open Sans" panose="020B0606030504020204" pitchFamily="34" charset="0"/>
              </a:rPr>
              <a:t>(</a:t>
            </a:r>
            <a:r>
              <a:rPr lang="es-MX" b="0" i="0" dirty="0" err="1">
                <a:solidFill>
                  <a:srgbClr val="424D5B"/>
                </a:solidFill>
                <a:effectLst/>
                <a:latin typeface="Open Sans" panose="020B0606030504020204" pitchFamily="34" charset="0"/>
              </a:rPr>
              <a:t>Acclima</a:t>
            </a:r>
            <a:r>
              <a:rPr lang="es-MX" b="0" i="0" dirty="0">
                <a:solidFill>
                  <a:srgbClr val="424D5B"/>
                </a:solidFill>
                <a:effectLst/>
                <a:latin typeface="Open Sans" panose="020B0606030504020204" pitchFamily="34" charset="0"/>
              </a:rPr>
              <a:t> verdadero TDR 315, 315L, 310 S; </a:t>
            </a:r>
            <a:r>
              <a:rPr lang="es-MX" b="0" i="0" dirty="0" err="1">
                <a:solidFill>
                  <a:srgbClr val="424D5B"/>
                </a:solidFill>
                <a:effectLst/>
                <a:latin typeface="Open Sans" panose="020B0606030504020204" pitchFamily="34" charset="0"/>
              </a:rPr>
              <a:t>Spectrum</a:t>
            </a:r>
            <a:r>
              <a:rPr lang="es-MX" b="0" i="0" dirty="0">
                <a:solidFill>
                  <a:srgbClr val="424D5B"/>
                </a:solidFill>
                <a:effectLst/>
                <a:latin typeface="Open Sans" panose="020B0606030504020204" pitchFamily="34" charset="0"/>
              </a:rPr>
              <a:t> Field Scout TDR; CS 655, 650 </a:t>
            </a:r>
            <a:r>
              <a:rPr lang="es-MX" b="0" i="0" dirty="0" err="1">
                <a:solidFill>
                  <a:srgbClr val="424D5B"/>
                </a:solidFill>
                <a:effectLst/>
                <a:latin typeface="Open Sans" panose="020B0606030504020204" pitchFamily="34" charset="0"/>
              </a:rPr>
              <a:t>tec</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exacta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no se requiere calibración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Acceso remoto a los datos disponibles.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Área de influencia muy pequeña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Tecnología cara</a:t>
            </a:r>
          </a:p>
          <a:p>
            <a:pPr algn="l"/>
            <a:endParaRPr lang="es-MX" b="1" i="0" dirty="0">
              <a:solidFill>
                <a:srgbClr val="424D5B"/>
              </a:solidFill>
              <a:effectLst/>
              <a:latin typeface="Open Sans" panose="020B0606030504020204" pitchFamily="34" charset="0"/>
            </a:endParaRPr>
          </a:p>
          <a:p>
            <a:pPr algn="l"/>
            <a:r>
              <a:rPr lang="es-MX" b="1" i="0" u="sng" dirty="0">
                <a:solidFill>
                  <a:srgbClr val="424D5B"/>
                </a:solidFill>
                <a:effectLst/>
                <a:latin typeface="Open Sans" panose="020B0606030504020204" pitchFamily="34" charset="0"/>
              </a:rPr>
              <a:t>Sonda de neutrones</a:t>
            </a:r>
          </a:p>
          <a:p>
            <a:pPr algn="l"/>
            <a:r>
              <a:rPr lang="es-MX" b="0" i="0" dirty="0">
                <a:solidFill>
                  <a:srgbClr val="424D5B"/>
                </a:solidFill>
                <a:effectLst/>
                <a:latin typeface="Open Sans" panose="020B0606030504020204" pitchFamily="34" charset="0"/>
              </a:rPr>
              <a:t>(CPN-</a:t>
            </a:r>
            <a:r>
              <a:rPr lang="es-MX" b="0" i="0" dirty="0" err="1">
                <a:solidFill>
                  <a:srgbClr val="424D5B"/>
                </a:solidFill>
                <a:effectLst/>
                <a:latin typeface="Open Sans" panose="020B0606030504020204" pitchFamily="34" charset="0"/>
              </a:rPr>
              <a:t>Instrotek</a:t>
            </a:r>
            <a:r>
              <a:rPr lang="es-MX" b="0" i="0" dirty="0">
                <a:solidFill>
                  <a:srgbClr val="424D5B"/>
                </a:solidFill>
                <a:effectLst/>
                <a:latin typeface="Open Sans" panose="020B0606030504020204" pitchFamily="34" charset="0"/>
              </a:rPr>
              <a:t>; </a:t>
            </a:r>
            <a:r>
              <a:rPr lang="es-MX" b="0" i="0" dirty="0" err="1">
                <a:solidFill>
                  <a:srgbClr val="424D5B"/>
                </a:solidFill>
                <a:effectLst/>
                <a:latin typeface="Open Sans" panose="020B0606030504020204" pitchFamily="34" charset="0"/>
              </a:rPr>
              <a:t>Troxller</a:t>
            </a:r>
            <a:r>
              <a:rPr lang="es-MX" b="0" i="0" dirty="0">
                <a:solidFill>
                  <a:srgbClr val="424D5B"/>
                </a:solidFill>
                <a:effectLst/>
                <a:latin typeface="Open Sans" panose="020B0606030504020204" pitchFamily="34" charset="0"/>
              </a:rPr>
              <a:t>)</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Medidas precisas.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Muestra un área relativamente grande.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Un sensor para todos los sitios y profundidades.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se ve afectado por la salinidad ni por espacios de aire alrededor del tubo de acceso.</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Generalmente se requiere una calibración específica del suelo/sitio.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Muy caro (~$10,000)</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Heavy</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Contiene material radiactivo (peligro para la seguridad). Se requiere licencia.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 y grabación manual (~3 min./tubo de acceso)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es bueno a poca profundidad (&lt;6 pulgadas)</a:t>
            </a:r>
          </a:p>
          <a:p>
            <a:pPr marL="0" indent="0">
              <a:buFont typeface="Arial" panose="020B0604020202020204" pitchFamily="34" charset="0"/>
              <a:buNone/>
            </a:pPr>
            <a:endParaRPr lang="es-MX" dirty="0"/>
          </a:p>
          <a:p>
            <a:pPr algn="l"/>
            <a:r>
              <a:rPr lang="es-MX" b="1" i="0" u="sng" dirty="0">
                <a:solidFill>
                  <a:srgbClr val="424D5B"/>
                </a:solidFill>
                <a:effectLst/>
                <a:latin typeface="Open Sans" panose="020B0606030504020204" pitchFamily="34" charset="0"/>
              </a:rPr>
              <a:t>Tensiómetros </a:t>
            </a:r>
          </a:p>
          <a:p>
            <a:pPr algn="l"/>
            <a:r>
              <a:rPr lang="es-MX" b="0" i="0" dirty="0">
                <a:solidFill>
                  <a:srgbClr val="424D5B"/>
                </a:solidFill>
                <a:effectLst/>
                <a:latin typeface="Open Sans" panose="020B0606030504020204" pitchFamily="34" charset="0"/>
              </a:rPr>
              <a:t>(Tensiómetros </a:t>
            </a:r>
            <a:r>
              <a:rPr lang="es-MX" b="0" i="0" dirty="0" err="1">
                <a:solidFill>
                  <a:srgbClr val="424D5B"/>
                </a:solidFill>
                <a:effectLst/>
                <a:latin typeface="Open Sans" panose="020B0606030504020204" pitchFamily="34" charset="0"/>
              </a:rPr>
              <a:t>irrómetros</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afectado por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Viene en diferentes longitudes.</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Rango operativo pequeño: no suficiente para suelos de textura fina (0-90 kPa).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 requiere mantenimiento frecuente.</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No soporta temperaturas frías.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Lecturas manuales y toma de datos.</a:t>
            </a:r>
          </a:p>
          <a:p>
            <a:pPr algn="l"/>
            <a:endParaRPr lang="es-MX" b="1" i="0" dirty="0">
              <a:solidFill>
                <a:srgbClr val="424D5B"/>
              </a:solidFill>
              <a:effectLst/>
              <a:latin typeface="Open Sans" panose="020B0606030504020204" pitchFamily="34" charset="0"/>
            </a:endParaRPr>
          </a:p>
          <a:p>
            <a:pPr algn="l"/>
            <a:r>
              <a:rPr lang="es-MX" b="0" i="0" dirty="0">
                <a:solidFill>
                  <a:srgbClr val="424D5B"/>
                </a:solidFill>
                <a:effectLst/>
                <a:latin typeface="Open Sans" panose="020B0606030504020204" pitchFamily="34" charset="0"/>
              </a:rPr>
              <a:t>(Sensores de marca de agua </a:t>
            </a:r>
            <a:r>
              <a:rPr lang="es-MX" b="0" i="0" dirty="0" err="1">
                <a:solidFill>
                  <a:srgbClr val="424D5B"/>
                </a:solidFill>
                <a:effectLst/>
                <a:latin typeface="Open Sans" panose="020B0606030504020204" pitchFamily="34" charset="0"/>
              </a:rPr>
              <a:t>Irrometer</a:t>
            </a:r>
            <a:r>
              <a:rPr lang="es-MX" b="0" i="0" dirty="0">
                <a:solidFill>
                  <a:srgbClr val="424D5B"/>
                </a:solidFill>
                <a:effectLst/>
                <a:latin typeface="Open Sans" panose="020B0606030504020204" pitchFamily="34" charset="0"/>
              </a:rPr>
              <a:t>, etc.)</a:t>
            </a:r>
          </a:p>
          <a:p>
            <a:pPr algn="l"/>
            <a:r>
              <a:rPr lang="es-MX" b="1" i="0" dirty="0">
                <a:solidFill>
                  <a:srgbClr val="424D5B"/>
                </a:solidFill>
                <a:effectLst/>
                <a:latin typeface="Open Sans" panose="020B0606030504020204" pitchFamily="34" charset="0"/>
              </a:rPr>
              <a:t>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Buena precisión en suelos medios a finos.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Barato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Los datos se pueden registrar y recuperar de forma remota.</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Amplio rango de tensión del suelo (0-220 </a:t>
            </a:r>
            <a:r>
              <a:rPr lang="es-MX" b="0" i="0" dirty="0" err="1">
                <a:solidFill>
                  <a:srgbClr val="424D5B"/>
                </a:solidFill>
                <a:effectLst/>
                <a:latin typeface="Open Sans" panose="020B0606030504020204" pitchFamily="34" charset="0"/>
              </a:rPr>
              <a:t>cb</a:t>
            </a:r>
            <a:r>
              <a:rPr lang="es-MX" b="0" i="0" dirty="0">
                <a:solidFill>
                  <a:srgbClr val="424D5B"/>
                </a:solidFill>
                <a:effectLst/>
                <a:latin typeface="Open Sans" panose="020B0606030504020204" pitchFamily="34" charset="0"/>
              </a:rPr>
              <a:t>).</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Medición continua en el mismo lugar.</a:t>
            </a:r>
          </a:p>
          <a:p>
            <a:pPr algn="l"/>
            <a:r>
              <a:rPr lang="es-MX" b="1" i="0" dirty="0">
                <a:solidFill>
                  <a:srgbClr val="424D5B"/>
                </a:solidFill>
                <a:effectLst/>
                <a:latin typeface="Open Sans" panose="020B0606030504020204" pitchFamily="34" charset="0"/>
              </a:rPr>
              <a:t>Desventajas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Tiempo de respuesta relativamente lento a los cambios de agua del suelo.</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Menos preciso en suelos arenosos.</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Sensible a la temperatura y la salinidad.</a:t>
            </a:r>
          </a:p>
          <a:p>
            <a:pPr lvl="1" algn="l">
              <a:buFont typeface="Arial" panose="020B0604020202020204" pitchFamily="34" charset="0"/>
              <a:buChar char="•"/>
            </a:pPr>
            <a:r>
              <a:rPr lang="es-MX" b="0" i="0" dirty="0">
                <a:solidFill>
                  <a:srgbClr val="424D5B"/>
                </a:solidFill>
                <a:effectLst/>
                <a:latin typeface="Open Sans" panose="020B0606030504020204" pitchFamily="34" charset="0"/>
              </a:rPr>
              <a:t>Necesita calibrarse para cada tipo de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5</a:t>
            </a:fld>
            <a:endParaRPr lang="es-MX"/>
          </a:p>
        </p:txBody>
      </p:sp>
    </p:spTree>
    <p:extLst>
      <p:ext uri="{BB962C8B-B14F-4D97-AF65-F5344CB8AC3E}">
        <p14:creationId xmlns:p14="http://schemas.microsoft.com/office/powerpoint/2010/main" val="4158997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6</a:t>
            </a:fld>
            <a:endParaRPr lang="es-MX"/>
          </a:p>
        </p:txBody>
      </p:sp>
    </p:spTree>
    <p:extLst>
      <p:ext uri="{BB962C8B-B14F-4D97-AF65-F5344CB8AC3E}">
        <p14:creationId xmlns:p14="http://schemas.microsoft.com/office/powerpoint/2010/main" val="1940664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profundidad depende del cultivo. En chile verde, por ejemplo, los sensores van entre 15 y 30 cm. En algodón, entre 30 y 60. Y en durazno, hasta 80 cm. Si el sensor está mal colocado, los datos no sirven. Aquí les muestro ejemplos reales de colocación efectiva por cultivo.</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7</a:t>
            </a:fld>
            <a:endParaRPr lang="es-MX"/>
          </a:p>
        </p:txBody>
      </p:sp>
    </p:spTree>
    <p:extLst>
      <p:ext uri="{BB962C8B-B14F-4D97-AF65-F5344CB8AC3E}">
        <p14:creationId xmlns:p14="http://schemas.microsoft.com/office/powerpoint/2010/main" val="574573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Técnicas de muestreo: </a:t>
            </a:r>
          </a:p>
          <a:p>
            <a:pPr marL="171450" indent="-171450">
              <a:buFont typeface="Arial" panose="020B0604020202020204" pitchFamily="34" charset="0"/>
              <a:buChar char="•"/>
            </a:pPr>
            <a:r>
              <a:rPr lang="es-MX" dirty="0"/>
              <a:t>Aleatorio simple</a:t>
            </a:r>
          </a:p>
          <a:p>
            <a:pPr marL="171450" indent="-171450">
              <a:buFont typeface="Arial" panose="020B0604020202020204" pitchFamily="34" charset="0"/>
              <a:buChar char="•"/>
            </a:pPr>
            <a:r>
              <a:rPr lang="es-MX" dirty="0"/>
              <a:t>Aleatorio estratificado</a:t>
            </a:r>
          </a:p>
          <a:p>
            <a:pPr marL="171450" indent="-171450">
              <a:buFont typeface="Arial" panose="020B0604020202020204" pitchFamily="34" charset="0"/>
              <a:buChar char="•"/>
            </a:pPr>
            <a:r>
              <a:rPr lang="es-MX" dirty="0"/>
              <a:t>Sistemático rejilla rectangular </a:t>
            </a:r>
          </a:p>
          <a:p>
            <a:pPr marL="171450" indent="-171450">
              <a:buFont typeface="Arial" panose="020B0604020202020204" pitchFamily="34" charset="0"/>
              <a:buChar char="•"/>
            </a:pPr>
            <a:r>
              <a:rPr lang="es-MX" dirty="0"/>
              <a:t>Sistemático rejilla polar</a:t>
            </a:r>
          </a:p>
          <a:p>
            <a:pPr marL="171450" indent="-171450">
              <a:buFont typeface="Arial" panose="020B0604020202020204" pitchFamily="34" charset="0"/>
              <a:buChar char="•"/>
            </a:pPr>
            <a:r>
              <a:rPr lang="es-MX" dirty="0" err="1"/>
              <a:t>Zig-zag</a:t>
            </a:r>
            <a:r>
              <a:rPr lang="es-MX" dirty="0"/>
              <a:t> </a:t>
            </a:r>
          </a:p>
          <a:p>
            <a:pPr marL="171450" indent="-171450">
              <a:buFont typeface="Arial" panose="020B0604020202020204" pitchFamily="34" charset="0"/>
              <a:buChar char="•"/>
            </a:pPr>
            <a:r>
              <a:rPr lang="es-MX" dirty="0"/>
              <a:t>Diagonal </a:t>
            </a:r>
          </a:p>
          <a:p>
            <a:pPr marL="171450" indent="-171450">
              <a:buFont typeface="Arial" panose="020B0604020202020204" pitchFamily="34" charset="0"/>
              <a:buChar char="•"/>
            </a:pPr>
            <a:r>
              <a:rPr lang="es-MX" dirty="0"/>
              <a:t>Circular  </a:t>
            </a:r>
          </a:p>
          <a:p>
            <a:pPr marL="171450" indent="-171450">
              <a:buFont typeface="Arial" panose="020B0604020202020204" pitchFamily="34" charset="0"/>
              <a:buChar char="•"/>
            </a:pPr>
            <a:r>
              <a:rPr lang="es-MX" dirty="0"/>
              <a:t>Grilla</a:t>
            </a:r>
          </a:p>
        </p:txBody>
      </p:sp>
      <p:sp>
        <p:nvSpPr>
          <p:cNvPr id="4" name="Marcador de número de diapositiva 3"/>
          <p:cNvSpPr>
            <a:spLocks noGrp="1"/>
          </p:cNvSpPr>
          <p:nvPr>
            <p:ph type="sldNum" sz="quarter" idx="5"/>
          </p:nvPr>
        </p:nvSpPr>
        <p:spPr/>
        <p:txBody>
          <a:bodyPr/>
          <a:lstStyle/>
          <a:p>
            <a:fld id="{F16F4302-415F-4723-8A20-BE7EF46C3EF6}" type="slidenum">
              <a:rPr lang="es-MX" smtClean="0"/>
              <a:t>8</a:t>
            </a:fld>
            <a:endParaRPr lang="es-MX"/>
          </a:p>
        </p:txBody>
      </p:sp>
    </p:spTree>
    <p:extLst>
      <p:ext uri="{BB962C8B-B14F-4D97-AF65-F5344CB8AC3E}">
        <p14:creationId xmlns:p14="http://schemas.microsoft.com/office/powerpoint/2010/main" val="352690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MX" b="1" i="0" dirty="0" err="1">
                <a:solidFill>
                  <a:srgbClr val="FFFFFF"/>
                </a:solidFill>
                <a:effectLst/>
                <a:latin typeface="SegoeUIVariable"/>
              </a:rPr>
              <a:t>Ln</a:t>
            </a:r>
            <a:r>
              <a:rPr lang="es-MX" b="1" i="0" dirty="0">
                <a:solidFill>
                  <a:srgbClr val="FFFFFF"/>
                </a:solidFill>
                <a:effectLst/>
                <a:latin typeface="SegoeUIVariable"/>
              </a:rPr>
              <a:t> (</a:t>
            </a:r>
            <a:r>
              <a:rPr lang="es-MX" b="1" i="0">
                <a:solidFill>
                  <a:srgbClr val="FFFFFF"/>
                </a:solidFill>
                <a:effectLst/>
                <a:latin typeface="SegoeUIVariable"/>
              </a:rPr>
              <a:t>Lámina neta)</a:t>
            </a:r>
          </a:p>
          <a:p>
            <a:pPr algn="l">
              <a:buFont typeface="Arial" panose="020B0604020202020204" pitchFamily="34" charset="0"/>
              <a:buChar char="•"/>
            </a:pPr>
            <a:r>
              <a:rPr lang="es-MX" b="1" i="0" dirty="0" err="1">
                <a:solidFill>
                  <a:srgbClr val="FFFFFF"/>
                </a:solidFill>
                <a:effectLst/>
                <a:latin typeface="SegoeUIVariable"/>
              </a:rPr>
              <a:t>Wcc</a:t>
            </a:r>
            <a:r>
              <a:rPr lang="es-MX" b="1" i="0" dirty="0">
                <a:solidFill>
                  <a:srgbClr val="FFFFFF"/>
                </a:solidFill>
                <a:effectLst/>
                <a:latin typeface="SegoeUIVariable"/>
              </a:rPr>
              <a:t> (Contenido de agua a capacidad de campo)</a:t>
            </a:r>
            <a:r>
              <a:rPr lang="es-MX" b="0" i="0" dirty="0">
                <a:solidFill>
                  <a:srgbClr val="FFFFFF"/>
                </a:solidFill>
                <a:effectLst/>
                <a:latin typeface="SegoeUIVariable"/>
              </a:rPr>
              <a:t>: Es la cantidad de agua que el suelo puede retener después de que el exceso de agua ha drenado.</a:t>
            </a:r>
          </a:p>
          <a:p>
            <a:pPr algn="l">
              <a:buFont typeface="Arial" panose="020B0604020202020204" pitchFamily="34" charset="0"/>
              <a:buChar char="•"/>
            </a:pPr>
            <a:r>
              <a:rPr lang="es-MX" b="1" i="0" dirty="0" err="1">
                <a:solidFill>
                  <a:srgbClr val="FFFFFF"/>
                </a:solidFill>
                <a:effectLst/>
                <a:latin typeface="SegoeUIVariable"/>
              </a:rPr>
              <a:t>Wpm</a:t>
            </a:r>
            <a:r>
              <a:rPr lang="es-MX" b="1" i="0" dirty="0">
                <a:solidFill>
                  <a:srgbClr val="FFFFFF"/>
                </a:solidFill>
                <a:effectLst/>
                <a:latin typeface="SegoeUIVariable"/>
              </a:rPr>
              <a:t> (Punto de marchitez permanente)</a:t>
            </a:r>
            <a:r>
              <a:rPr lang="es-MX" b="0" i="0" dirty="0">
                <a:solidFill>
                  <a:srgbClr val="FFFFFF"/>
                </a:solidFill>
                <a:effectLst/>
                <a:latin typeface="SegoeUIVariable"/>
              </a:rPr>
              <a:t>: Es el nivel de humedad del suelo por debajo del cual las plantas no pueden extraer agua suficiente y comienzan a marchitarse.</a:t>
            </a:r>
          </a:p>
          <a:p>
            <a:pPr algn="l">
              <a:buFont typeface="Arial" panose="020B0604020202020204" pitchFamily="34" charset="0"/>
              <a:buChar char="•"/>
            </a:pPr>
            <a:r>
              <a:rPr lang="es-MX" b="1" i="0" dirty="0">
                <a:solidFill>
                  <a:srgbClr val="FFFFFF"/>
                </a:solidFill>
                <a:effectLst/>
                <a:latin typeface="SegoeUIVariable"/>
              </a:rPr>
              <a:t>Da (Densidad aparente del suelo)</a:t>
            </a:r>
            <a:r>
              <a:rPr lang="es-MX" b="0" i="0" dirty="0">
                <a:solidFill>
                  <a:srgbClr val="FFFFFF"/>
                </a:solidFill>
                <a:effectLst/>
                <a:latin typeface="SegoeUIVariable"/>
              </a:rPr>
              <a:t>: Es la masa de suelo por unidad de volumen, incluyendo los espacios porosos.</a:t>
            </a:r>
          </a:p>
          <a:p>
            <a:pPr algn="l">
              <a:buFont typeface="Arial" panose="020B0604020202020204" pitchFamily="34" charset="0"/>
              <a:buChar char="•"/>
            </a:pPr>
            <a:r>
              <a:rPr lang="es-MX" b="1" i="0" dirty="0">
                <a:solidFill>
                  <a:srgbClr val="FFFFFF"/>
                </a:solidFill>
                <a:effectLst/>
                <a:latin typeface="SegoeUIVariable"/>
              </a:rPr>
              <a:t>Pr (Profundidad de la raíz)</a:t>
            </a:r>
            <a:r>
              <a:rPr lang="es-MX" b="0" i="0" dirty="0">
                <a:solidFill>
                  <a:srgbClr val="FFFFFF"/>
                </a:solidFill>
                <a:effectLst/>
                <a:latin typeface="SegoeUIVariable"/>
              </a:rPr>
              <a:t>: Es la profundidad hasta la cual las raíces de las plantas pueden extraer agua del suelo.</a:t>
            </a:r>
          </a:p>
          <a:p>
            <a:pPr marL="0" indent="0">
              <a:buFont typeface="Arial" panose="020B0604020202020204" pitchFamily="34" charset="0"/>
              <a:buNone/>
            </a:pPr>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9</a:t>
            </a:fld>
            <a:endParaRPr lang="es-MX"/>
          </a:p>
        </p:txBody>
      </p:sp>
    </p:spTree>
    <p:extLst>
      <p:ext uri="{BB962C8B-B14F-4D97-AF65-F5344CB8AC3E}">
        <p14:creationId xmlns:p14="http://schemas.microsoft.com/office/powerpoint/2010/main" val="203826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F16F4302-415F-4723-8A20-BE7EF46C3EF6}" type="slidenum">
              <a:rPr lang="es-MX" smtClean="0"/>
              <a:t>10</a:t>
            </a:fld>
            <a:endParaRPr lang="es-MX"/>
          </a:p>
        </p:txBody>
      </p:sp>
    </p:spTree>
    <p:extLst>
      <p:ext uri="{BB962C8B-B14F-4D97-AF65-F5344CB8AC3E}">
        <p14:creationId xmlns:p14="http://schemas.microsoft.com/office/powerpoint/2010/main" val="4242979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66DEDD-2203-42AB-A777-137353E4811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5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78ED75DA-08A6-50B7-C811-D87CE8D9A975}"/>
              </a:ext>
            </a:extLst>
          </p:cNvPr>
          <p:cNvSpPr>
            <a:spLocks noGrp="1"/>
          </p:cNvSpPr>
          <p:nvPr>
            <p:ph type="sldNum" sz="quarter" idx="12"/>
          </p:nvPr>
        </p:nvSpPr>
        <p:spPr>
          <a:xfrm>
            <a:off x="9227049" y="6366624"/>
            <a:ext cx="2743200" cy="365125"/>
          </a:xfrm>
          <a:prstGeom prst="rect">
            <a:avLst/>
          </a:prstGeom>
        </p:spPr>
        <p:txBody>
          <a:bodyPr/>
          <a:lstStyle>
            <a:lvl1pPr>
              <a:defRPr sz="1800" b="1">
                <a:solidFill>
                  <a:schemeClr val="bg1"/>
                </a:solidFill>
              </a:defRPr>
            </a:lvl1pPr>
          </a:lstStyle>
          <a:p>
            <a:fld id="{52E6BA44-7E16-455D-9E1C-D100C0DD5F0B}" type="slidenum">
              <a:rPr lang="es-MX" smtClean="0"/>
              <a:pPr/>
              <a:t>‹Nº›</a:t>
            </a:fld>
            <a:endParaRPr lang="es-MX"/>
          </a:p>
        </p:txBody>
      </p:sp>
      <p:pic>
        <p:nvPicPr>
          <p:cNvPr id="3" name="Imagen 2">
            <a:extLst>
              <a:ext uri="{FF2B5EF4-FFF2-40B4-BE49-F238E27FC236}">
                <a16:creationId xmlns:a16="http://schemas.microsoft.com/office/drawing/2014/main" id="{DFD51BFE-28CE-4CFD-BE44-4B564C6774DB}"/>
              </a:ext>
            </a:extLst>
          </p:cNvPr>
          <p:cNvPicPr>
            <a:picLocks noChangeAspect="1"/>
          </p:cNvPicPr>
          <p:nvPr userDrawn="1"/>
        </p:nvPicPr>
        <p:blipFill>
          <a:blip r:embed="rId2"/>
          <a:stretch>
            <a:fillRect/>
          </a:stretch>
        </p:blipFill>
        <p:spPr>
          <a:xfrm flipH="1">
            <a:off x="0" y="0"/>
            <a:ext cx="12192000" cy="6858000"/>
          </a:xfrm>
          <a:prstGeom prst="rect">
            <a:avLst/>
          </a:prstGeom>
        </p:spPr>
      </p:pic>
    </p:spTree>
    <p:extLst>
      <p:ext uri="{BB962C8B-B14F-4D97-AF65-F5344CB8AC3E}">
        <p14:creationId xmlns:p14="http://schemas.microsoft.com/office/powerpoint/2010/main" val="2848578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Dos objeto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8DCC2E-E805-9D1B-6794-27C7C59142FE}"/>
              </a:ext>
            </a:extLst>
          </p:cNvPr>
          <p:cNvPicPr>
            <a:picLocks noChangeAspect="1" noChangeArrowheads="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bwMode="auto">
          <a:xfrm>
            <a:off x="-1" y="0"/>
            <a:ext cx="12192001" cy="6858000"/>
          </a:xfrm>
          <a:prstGeom prst="rect">
            <a:avLst/>
          </a:prstGeom>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DA72067F-0441-959E-3DFF-8D66F50E50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357138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pic>
        <p:nvPicPr>
          <p:cNvPr id="2" name="Picture 2" descr="Fondo vectorial de huerto de manzanos con ramitas de frutas y hojas de manzano en un hermoso paisaje">
            <a:extLst>
              <a:ext uri="{FF2B5EF4-FFF2-40B4-BE49-F238E27FC236}">
                <a16:creationId xmlns:a16="http://schemas.microsoft.com/office/drawing/2014/main" id="{2D2FB609-9C3C-8B15-8C07-C62714ACC38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0"/>
            <a:ext cx="12192000" cy="684442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Forma&#10;&#10;Descripción generada automáticamente con confianza media">
            <a:extLst>
              <a:ext uri="{FF2B5EF4-FFF2-40B4-BE49-F238E27FC236}">
                <a16:creationId xmlns:a16="http://schemas.microsoft.com/office/drawing/2014/main" id="{8CCC3451-1549-0820-E3ED-A08E3DDCB4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2367212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DF6EC0-BDD2-8CA9-E2EE-954819C40AA3}"/>
              </a:ext>
            </a:extLst>
          </p:cNvPr>
          <p:cNvPicPr>
            <a:picLocks noChangeAspect="1"/>
          </p:cNvPicPr>
          <p:nvPr userDrawn="1"/>
        </p:nvPicPr>
        <p:blipFill>
          <a:blip r:embed="rId2">
            <a:alphaModFix amt="50000"/>
          </a:blip>
          <a:stretch>
            <a:fillRect/>
          </a:stretch>
        </p:blipFill>
        <p:spPr>
          <a:xfrm>
            <a:off x="0" y="0"/>
            <a:ext cx="12192000" cy="6858000"/>
          </a:xfrm>
          <a:prstGeom prst="rect">
            <a:avLst/>
          </a:prstGeom>
        </p:spPr>
      </p:pic>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1357738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pic>
        <p:nvPicPr>
          <p:cNvPr id="4" name="Imagen 3" descr="Forma&#10;&#10;Descripción generada automáticamente con confianza media">
            <a:extLst>
              <a:ext uri="{FF2B5EF4-FFF2-40B4-BE49-F238E27FC236}">
                <a16:creationId xmlns:a16="http://schemas.microsoft.com/office/drawing/2014/main" id="{B27DBA44-87E1-95E4-FF0B-79019B679D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631391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Diseño personalizado">
  <p:cSld name="1_Diseño personalizado">
    <p:spTree>
      <p:nvGrpSpPr>
        <p:cNvPr id="1" name="Shape 16"/>
        <p:cNvGrpSpPr/>
        <p:nvPr/>
      </p:nvGrpSpPr>
      <p:grpSpPr>
        <a:xfrm>
          <a:off x="0" y="0"/>
          <a:ext cx="0" cy="0"/>
          <a:chOff x="0" y="0"/>
          <a:chExt cx="0" cy="0"/>
        </a:xfrm>
      </p:grpSpPr>
      <p:pic>
        <p:nvPicPr>
          <p:cNvPr id="2" name="Imagen 1" descr="Imagen de la pantalla de un video juego&#10;&#10;Descripción generada automáticamente con confianza baja">
            <a:extLst>
              <a:ext uri="{FF2B5EF4-FFF2-40B4-BE49-F238E27FC236}">
                <a16:creationId xmlns:a16="http://schemas.microsoft.com/office/drawing/2014/main" id="{0FD56FD8-14A9-B764-580B-2B9233C25ED5}"/>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Imagen 2" descr="Forma&#10;&#10;Descripción generada automáticamente con confianza media">
            <a:extLst>
              <a:ext uri="{FF2B5EF4-FFF2-40B4-BE49-F238E27FC236}">
                <a16:creationId xmlns:a16="http://schemas.microsoft.com/office/drawing/2014/main" id="{7A38AC80-5A8B-42FB-B076-BF5185064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bg1">
                <a:alpha val="20000"/>
              </a:schemeClr>
            </a:glow>
            <a:outerShdw blurRad="76200" dir="5400000" algn="ctr" rotWithShape="0">
              <a:schemeClr val="bg1"/>
            </a:outerShdw>
          </a:effectLst>
        </p:spPr>
      </p:pic>
    </p:spTree>
    <p:extLst>
      <p:ext uri="{BB962C8B-B14F-4D97-AF65-F5344CB8AC3E}">
        <p14:creationId xmlns:p14="http://schemas.microsoft.com/office/powerpoint/2010/main" val="49236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68447"/>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0" r:id="rId3"/>
    <p:sldLayoutId id="2147483661" r:id="rId4"/>
    <p:sldLayoutId id="2147483662" r:id="rId5"/>
    <p:sldLayoutId id="2147483663"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48.png"/><Relationship Id="rId3" Type="http://schemas.openxmlformats.org/officeDocument/2006/relationships/image" Target="../media/image52.png"/><Relationship Id="rId21" Type="http://schemas.openxmlformats.org/officeDocument/2006/relationships/image" Target="../media/image44.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21.xml"/><Relationship Id="rId16" Type="http://schemas.openxmlformats.org/officeDocument/2006/relationships/image" Target="../media/image65.sv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68.jpeg"/><Relationship Id="rId10" Type="http://schemas.openxmlformats.org/officeDocument/2006/relationships/image" Target="../media/image59.svg"/><Relationship Id="rId19" Type="http://schemas.openxmlformats.org/officeDocument/2006/relationships/image" Target="../media/image49.pn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1.png"/><Relationship Id="rId18" Type="http://schemas.openxmlformats.org/officeDocument/2006/relationships/image" Target="../media/image85.png"/><Relationship Id="rId3" Type="http://schemas.openxmlformats.org/officeDocument/2006/relationships/image" Target="../media/image72.jpeg"/><Relationship Id="rId21" Type="http://schemas.openxmlformats.org/officeDocument/2006/relationships/image" Target="../media/image88.png"/><Relationship Id="rId7" Type="http://schemas.openxmlformats.org/officeDocument/2006/relationships/image" Target="../media/image76.jpeg"/><Relationship Id="rId12" Type="http://schemas.microsoft.com/office/2007/relationships/hdphoto" Target="../media/hdphoto5.wdp"/><Relationship Id="rId17" Type="http://schemas.openxmlformats.org/officeDocument/2006/relationships/image" Target="../media/image84.png"/><Relationship Id="rId2" Type="http://schemas.openxmlformats.org/officeDocument/2006/relationships/notesSlide" Target="../notesSlides/notesSlide23.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image" Target="../media/image80.png"/><Relationship Id="rId5" Type="http://schemas.openxmlformats.org/officeDocument/2006/relationships/image" Target="../media/image74.jpeg"/><Relationship Id="rId15" Type="http://schemas.openxmlformats.org/officeDocument/2006/relationships/image" Target="../media/image82.png"/><Relationship Id="rId10" Type="http://schemas.openxmlformats.org/officeDocument/2006/relationships/image" Target="../media/image79.jpeg"/><Relationship Id="rId19" Type="http://schemas.openxmlformats.org/officeDocument/2006/relationships/image" Target="../media/image86.png"/><Relationship Id="rId4" Type="http://schemas.openxmlformats.org/officeDocument/2006/relationships/image" Target="../media/image73.jpeg"/><Relationship Id="rId9" Type="http://schemas.openxmlformats.org/officeDocument/2006/relationships/image" Target="../media/image78.jpeg"/><Relationship Id="rId14" Type="http://schemas.microsoft.com/office/2007/relationships/hdphoto" Target="../media/hdphoto6.wdp"/><Relationship Id="rId22" Type="http://schemas.microsoft.com/office/2007/relationships/hdphoto" Target="../media/hdphoto7.wdp"/></Relationships>
</file>

<file path=ppt/slides/_rels/slide26.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94.png"/><Relationship Id="rId18" Type="http://schemas.openxmlformats.org/officeDocument/2006/relationships/image" Target="../media/image97.png"/><Relationship Id="rId3" Type="http://schemas.openxmlformats.org/officeDocument/2006/relationships/image" Target="../media/image7.png"/><Relationship Id="rId7" Type="http://schemas.openxmlformats.org/officeDocument/2006/relationships/image" Target="../media/image91.png"/><Relationship Id="rId12" Type="http://schemas.microsoft.com/office/2007/relationships/hdphoto" Target="../media/hdphoto11.wdp"/><Relationship Id="rId17" Type="http://schemas.openxmlformats.org/officeDocument/2006/relationships/image" Target="../media/image96.png"/><Relationship Id="rId2" Type="http://schemas.openxmlformats.org/officeDocument/2006/relationships/notesSlide" Target="../notesSlides/notesSlide24.xml"/><Relationship Id="rId16" Type="http://schemas.microsoft.com/office/2007/relationships/hdphoto" Target="../media/hdphoto13.wdp"/><Relationship Id="rId20" Type="http://schemas.openxmlformats.org/officeDocument/2006/relationships/image" Target="../media/image99.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95.png"/><Relationship Id="rId10" Type="http://schemas.microsoft.com/office/2007/relationships/hdphoto" Target="../media/hdphoto10.wdp"/><Relationship Id="rId19"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2.png"/><Relationship Id="rId14"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21.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14C98652-967C-4911-A8CF-9CB1F5E198A8}"/>
              </a:ext>
            </a:extLst>
          </p:cNvPr>
          <p:cNvGrpSpPr/>
          <p:nvPr/>
        </p:nvGrpSpPr>
        <p:grpSpPr>
          <a:xfrm>
            <a:off x="0" y="4300970"/>
            <a:ext cx="12192000" cy="2436713"/>
            <a:chOff x="0" y="3954462"/>
            <a:chExt cx="12192000" cy="2436713"/>
          </a:xfrm>
        </p:grpSpPr>
        <p:sp>
          <p:nvSpPr>
            <p:cNvPr id="4" name="Rectangle 6">
              <a:extLst>
                <a:ext uri="{FF2B5EF4-FFF2-40B4-BE49-F238E27FC236}">
                  <a16:creationId xmlns:a16="http://schemas.microsoft.com/office/drawing/2014/main" id="{7D41C99A-BD5A-4954-A97F-6875D0738A35}"/>
                </a:ext>
              </a:extLst>
            </p:cNvPr>
            <p:cNvSpPr/>
            <p:nvPr/>
          </p:nvSpPr>
          <p:spPr bwMode="auto">
            <a:xfrm>
              <a:off x="0" y="3954462"/>
              <a:ext cx="12192000" cy="2436713"/>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180"/>
              <a:endParaRPr lang="en-US" sz="8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Box 9">
              <a:extLst>
                <a:ext uri="{FF2B5EF4-FFF2-40B4-BE49-F238E27FC236}">
                  <a16:creationId xmlns:a16="http://schemas.microsoft.com/office/drawing/2014/main" id="{35A843CC-1A27-40BE-B79C-2A8326BCA53E}"/>
                </a:ext>
              </a:extLst>
            </p:cNvPr>
            <p:cNvSpPr txBox="1">
              <a:spLocks noChangeArrowheads="1"/>
            </p:cNvSpPr>
            <p:nvPr/>
          </p:nvSpPr>
          <p:spPr bwMode="auto">
            <a:xfrm>
              <a:off x="317500" y="4022684"/>
              <a:ext cx="11480801" cy="2215991"/>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TALLER DE CAPACITACIÓN DE LAS TECNOLOGÍAS DE </a:t>
              </a:r>
            </a:p>
            <a:p>
              <a:pPr algn="ctr">
                <a:defRPr/>
              </a:pPr>
              <a:r>
                <a:rPr lang="es-MX" sz="32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DTA-Agrícola</a:t>
              </a:r>
              <a:r>
                <a:rPr lang="es-MX" sz="2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a:t>
              </a:r>
              <a:br>
                <a:rPr lang="es-ES" sz="4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br>
              <a:r>
                <a:rPr lang="es-ES" sz="14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CEO DTA-Agrícola</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Calle 37 ½ No. 4009. Chihuahua, 31060.</a:t>
              </a:r>
            </a:p>
            <a:p>
              <a:pPr>
                <a:defRPr/>
              </a:pPr>
              <a:r>
                <a:rPr lang="es-ES"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contact@dtaamerica.com</a:t>
              </a:r>
              <a:endParaRPr lang="es-ES_tradnl"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endParaRPr>
            </a:p>
          </p:txBody>
        </p:sp>
        <p:pic>
          <p:nvPicPr>
            <p:cNvPr id="6" name="Imagen 5">
              <a:extLst>
                <a:ext uri="{FF2B5EF4-FFF2-40B4-BE49-F238E27FC236}">
                  <a16:creationId xmlns:a16="http://schemas.microsoft.com/office/drawing/2014/main" id="{22A7ADC1-2256-4E18-80DF-CEFAD16B6AA8}"/>
                </a:ext>
              </a:extLst>
            </p:cNvPr>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a:off x="10343381" y="5260261"/>
              <a:ext cx="1130914" cy="1130914"/>
            </a:xfrm>
            <a:prstGeom prst="rect">
              <a:avLst/>
            </a:prstGeom>
          </p:spPr>
        </p:pic>
      </p:grpSp>
    </p:spTree>
    <p:extLst>
      <p:ext uri="{BB962C8B-B14F-4D97-AF65-F5344CB8AC3E}">
        <p14:creationId xmlns:p14="http://schemas.microsoft.com/office/powerpoint/2010/main" val="1065359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6058F5-7B6E-DCC5-41B2-35C5597E47DA}"/>
              </a:ext>
            </a:extLst>
          </p:cNvPr>
          <p:cNvPicPr>
            <a:picLocks noChangeAspect="1"/>
          </p:cNvPicPr>
          <p:nvPr/>
        </p:nvPicPr>
        <p:blipFill rotWithShape="1">
          <a:blip r:embed="rId3"/>
          <a:stretch/>
        </p:blipFill>
        <p:spPr>
          <a:xfrm>
            <a:off x="0" y="0"/>
            <a:ext cx="12192000" cy="6865351"/>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8839279"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¿Cómo eficientar el riego con el sensor? </a:t>
            </a:r>
          </a:p>
        </p:txBody>
      </p:sp>
    </p:spTree>
    <p:extLst>
      <p:ext uri="{BB962C8B-B14F-4D97-AF65-F5344CB8AC3E}">
        <p14:creationId xmlns:p14="http://schemas.microsoft.com/office/powerpoint/2010/main" val="237174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3">
            <a:extLst>
              <a:ext uri="{FF2B5EF4-FFF2-40B4-BE49-F238E27FC236}">
                <a16:creationId xmlns:a16="http://schemas.microsoft.com/office/drawing/2014/main" id="{2200332B-A6A1-C0CE-EC47-F9AD97C10680}"/>
              </a:ext>
            </a:extLst>
          </p:cNvPr>
          <p:cNvGraphicFramePr>
            <a:graphicFrameLocks noGrp="1"/>
          </p:cNvGraphicFramePr>
          <p:nvPr>
            <p:extLst>
              <p:ext uri="{D42A27DB-BD31-4B8C-83A1-F6EECF244321}">
                <p14:modId xmlns:p14="http://schemas.microsoft.com/office/powerpoint/2010/main" val="362957828"/>
              </p:ext>
            </p:extLst>
          </p:nvPr>
        </p:nvGraphicFramePr>
        <p:xfrm>
          <a:off x="772668" y="874740"/>
          <a:ext cx="10646664" cy="53949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56548">
                  <a:extLst>
                    <a:ext uri="{9D8B030D-6E8A-4147-A177-3AD203B41FA5}">
                      <a16:colId xmlns:a16="http://schemas.microsoft.com/office/drawing/2014/main" val="3327036025"/>
                    </a:ext>
                  </a:extLst>
                </a:gridCol>
                <a:gridCol w="2614415">
                  <a:extLst>
                    <a:ext uri="{9D8B030D-6E8A-4147-A177-3AD203B41FA5}">
                      <a16:colId xmlns:a16="http://schemas.microsoft.com/office/drawing/2014/main" val="713006603"/>
                    </a:ext>
                  </a:extLst>
                </a:gridCol>
                <a:gridCol w="855672">
                  <a:extLst>
                    <a:ext uri="{9D8B030D-6E8A-4147-A177-3AD203B41FA5}">
                      <a16:colId xmlns:a16="http://schemas.microsoft.com/office/drawing/2014/main" val="967446298"/>
                    </a:ext>
                  </a:extLst>
                </a:gridCol>
                <a:gridCol w="2614416">
                  <a:extLst>
                    <a:ext uri="{9D8B030D-6E8A-4147-A177-3AD203B41FA5}">
                      <a16:colId xmlns:a16="http://schemas.microsoft.com/office/drawing/2014/main" val="492512618"/>
                    </a:ext>
                  </a:extLst>
                </a:gridCol>
                <a:gridCol w="891183">
                  <a:extLst>
                    <a:ext uri="{9D8B030D-6E8A-4147-A177-3AD203B41FA5}">
                      <a16:colId xmlns:a16="http://schemas.microsoft.com/office/drawing/2014/main" val="4090227274"/>
                    </a:ext>
                  </a:extLst>
                </a:gridCol>
                <a:gridCol w="2914430">
                  <a:extLst>
                    <a:ext uri="{9D8B030D-6E8A-4147-A177-3AD203B41FA5}">
                      <a16:colId xmlns:a16="http://schemas.microsoft.com/office/drawing/2014/main" val="3700952320"/>
                    </a:ext>
                  </a:extLst>
                </a:gridCol>
              </a:tblGrid>
              <a:tr h="370840">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Resistentes a la sequia </a:t>
                      </a:r>
                      <a:br>
                        <a:rPr lang="es-MX" sz="1400" dirty="0">
                          <a:latin typeface="Agency FB" panose="020B0503020202020204" pitchFamily="34" charset="0"/>
                        </a:rPr>
                      </a:br>
                      <a:r>
                        <a:rPr lang="es-MX" sz="1400" b="0" dirty="0">
                          <a:latin typeface="Agency FB" panose="020B0503020202020204" pitchFamily="34" charset="0"/>
                        </a:rPr>
                        <a:t>Válidos para secano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Tolerantes a la sequía</a:t>
                      </a:r>
                      <a:br>
                        <a:rPr lang="es-MX" sz="1400" dirty="0">
                          <a:latin typeface="Agency FB" panose="020B0503020202020204" pitchFamily="34" charset="0"/>
                        </a:rPr>
                      </a:br>
                      <a:r>
                        <a:rPr lang="es-MX" sz="1400" b="0" dirty="0">
                          <a:latin typeface="Agency FB" panose="020B0503020202020204" pitchFamily="34" charset="0"/>
                        </a:rPr>
                        <a:t>Se recomienda dar riego de apoyo</a:t>
                      </a:r>
                    </a:p>
                  </a:txBody>
                  <a:tcPr/>
                </a:tc>
                <a:tc hMerge="1">
                  <a:txBody>
                    <a:bodyPr/>
                    <a:lstStyle/>
                    <a:p>
                      <a:endParaRPr lang="es-MX" dirty="0"/>
                    </a:p>
                  </a:txBody>
                  <a:tcPr/>
                </a:tc>
                <a:tc gridSpan="2">
                  <a:txBody>
                    <a:bodyPr/>
                    <a:lstStyle/>
                    <a:p>
                      <a:pPr algn="ctr"/>
                      <a:r>
                        <a:rPr lang="es-MX" sz="1400" dirty="0">
                          <a:effectLst>
                            <a:outerShdw blurRad="38100" dist="38100" dir="2700000" algn="tl">
                              <a:srgbClr val="000000">
                                <a:alpha val="43137"/>
                              </a:srgbClr>
                            </a:outerShdw>
                          </a:effectLst>
                          <a:latin typeface="Agency FB" panose="020B0503020202020204" pitchFamily="34" charset="0"/>
                        </a:rPr>
                        <a:t>Sensibles a la sequía</a:t>
                      </a:r>
                      <a:br>
                        <a:rPr lang="es-MX" sz="1400" dirty="0">
                          <a:latin typeface="Agency FB" panose="020B0503020202020204" pitchFamily="34" charset="0"/>
                        </a:rPr>
                      </a:br>
                      <a:r>
                        <a:rPr lang="es-MX" sz="1400" b="0" dirty="0">
                          <a:latin typeface="Agency FB" panose="020B0503020202020204" pitchFamily="34" charset="0"/>
                        </a:rPr>
                        <a:t>Precisan de riego obligatorio</a:t>
                      </a:r>
                    </a:p>
                  </a:txBody>
                  <a:tcPr/>
                </a:tc>
                <a:tc hMerge="1">
                  <a:txBody>
                    <a:bodyPr/>
                    <a:lstStyle/>
                    <a:p>
                      <a:endParaRPr lang="es-MX" dirty="0"/>
                    </a:p>
                  </a:txBody>
                  <a:tcPr/>
                </a:tc>
                <a:extLst>
                  <a:ext uri="{0D108BD9-81ED-4DB2-BD59-A6C34878D82A}">
                    <a16:rowId xmlns:a16="http://schemas.microsoft.com/office/drawing/2014/main" val="258124421"/>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150-200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Tapenera</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Uva de mesa</a:t>
                      </a:r>
                    </a:p>
                  </a:txBody>
                  <a:tcPr marL="0" marR="0" marT="0" marB="0" anchor="ctr"/>
                </a:tc>
                <a:tc>
                  <a:txBody>
                    <a:bodyPr/>
                    <a:lstStyle/>
                    <a:p>
                      <a:pPr marL="0" indent="0" algn="l" defTabSz="914400" rtl="0" eaLnBrk="1" latinLnBrk="0" hangingPunct="1"/>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600-1200</a:t>
                      </a:r>
                    </a:p>
                  </a:txBody>
                  <a:tcPr/>
                </a:tc>
                <a:tc>
                  <a:txBody>
                    <a:bodyPr/>
                    <a:lstStyle/>
                    <a:p>
                      <a:pPr marL="0" indent="0" algn="l" defTabSz="914400" rtl="0" eaLnBrk="1" latinLnBrk="0" hangingPunct="1"/>
                      <a:r>
                        <a:rPr lang="es-MX" sz="1600" b="1" kern="1200" dirty="0">
                          <a:solidFill>
                            <a:srgbClr val="FF0000"/>
                          </a:solidFill>
                          <a:effectLst>
                            <a:outerShdw blurRad="38100" dist="38100" dir="2700000" algn="tl">
                              <a:srgbClr val="000000">
                                <a:alpha val="43137"/>
                              </a:srgbClr>
                            </a:outerShdw>
                          </a:effectLst>
                          <a:latin typeface="Agency FB" panose="020B0503020202020204" pitchFamily="34" charset="0"/>
                          <a:ea typeface="+mn-ea"/>
                          <a:cs typeface="+mn-cs"/>
                        </a:rPr>
                        <a:t>Manzano</a:t>
                      </a:r>
                    </a:p>
                  </a:txBody>
                  <a:tcPr/>
                </a:tc>
                <a:extLst>
                  <a:ext uri="{0D108BD9-81ED-4DB2-BD59-A6C34878D82A}">
                    <a16:rowId xmlns:a16="http://schemas.microsoft.com/office/drawing/2014/main" val="185334834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Chumbera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450-650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Jinjolero (azufaifo)</a:t>
                      </a:r>
                    </a:p>
                  </a:txBody>
                  <a:tcPr marL="0" marR="0" marT="0" marB="0" anchor="ct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700–1200</a:t>
                      </a:r>
                    </a:p>
                  </a:txBody>
                  <a:tcP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Durazno</a:t>
                      </a:r>
                    </a:p>
                  </a:txBody>
                  <a:tcPr/>
                </a:tc>
                <a:extLst>
                  <a:ext uri="{0D108BD9-81ED-4DB2-BD59-A6C34878D82A}">
                    <a16:rowId xmlns:a16="http://schemas.microsoft.com/office/drawing/2014/main" val="70391722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para aceite</a:t>
                      </a:r>
                    </a:p>
                  </a:txBody>
                  <a:tcPr marL="0" marR="0" marT="0" marB="0" anchor="ct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500–800</a:t>
                      </a:r>
                    </a:p>
                  </a:txBody>
                  <a:tcPr/>
                </a:tc>
                <a:tc>
                  <a:txBody>
                    <a:bodyPr/>
                    <a:lstStyle/>
                    <a:p>
                      <a:pPr marL="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Chile verde</a:t>
                      </a:r>
                    </a:p>
                  </a:txBody>
                  <a:tcP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tardíos</a:t>
                      </a:r>
                    </a:p>
                  </a:txBody>
                  <a:tcPr marL="0" marR="0" marT="0" marB="0" anchor="ctr"/>
                </a:tc>
                <a:extLst>
                  <a:ext uri="{0D108BD9-81ED-4DB2-BD59-A6C34878D82A}">
                    <a16:rowId xmlns:a16="http://schemas.microsoft.com/office/drawing/2014/main" val="328101746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300-350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Pistachero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500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Olivo de verdeo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 tardíos</a:t>
                      </a:r>
                    </a:p>
                  </a:txBody>
                  <a:tcPr marL="0" marR="0" marT="0" marB="0" anchor="ctr"/>
                </a:tc>
                <a:extLst>
                  <a:ext uri="{0D108BD9-81ED-4DB2-BD59-A6C34878D82A}">
                    <a16:rowId xmlns:a16="http://schemas.microsoft.com/office/drawing/2014/main" val="176859778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Almendro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Peral y manzano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Aguacate</a:t>
                      </a:r>
                    </a:p>
                  </a:txBody>
                  <a:tcPr marL="0" marR="0" marT="0" marB="0" anchor="ctr"/>
                </a:tc>
                <a:extLst>
                  <a:ext uri="{0D108BD9-81ED-4DB2-BD59-A6C34878D82A}">
                    <a16:rowId xmlns:a16="http://schemas.microsoft.com/office/drawing/2014/main" val="1892605795"/>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Vid de vinificación</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Chirimoyo</a:t>
                      </a:r>
                    </a:p>
                  </a:txBody>
                  <a:tcPr marL="0" marR="0" marT="0" marB="0" anchor="ctr"/>
                </a:tc>
                <a:extLst>
                  <a:ext uri="{0D108BD9-81ED-4DB2-BD59-A6C34878D82A}">
                    <a16:rowId xmlns:a16="http://schemas.microsoft.com/office/drawing/2014/main" val="3250993220"/>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Cerezo, albaricoquero y melocotonero tempranos</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500-650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Granado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800-1300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Zarzamora</a:t>
                      </a:r>
                    </a:p>
                  </a:txBody>
                  <a:tcPr marL="0" marR="0" marT="0" marB="0" anchor="ctr"/>
                </a:tc>
                <a:extLst>
                  <a:ext uri="{0D108BD9-81ED-4DB2-BD59-A6C34878D82A}">
                    <a16:rowId xmlns:a16="http://schemas.microsoft.com/office/drawing/2014/main" val="390235031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Albaricoquero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Caqui</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900-1200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Cítricos</a:t>
                      </a:r>
                    </a:p>
                  </a:txBody>
                  <a:tcPr marL="0" marR="0" marT="0" marB="0" anchor="ctr"/>
                </a:tc>
                <a:extLst>
                  <a:ext uri="{0D108BD9-81ED-4DB2-BD59-A6C34878D82A}">
                    <a16:rowId xmlns:a16="http://schemas.microsoft.com/office/drawing/2014/main" val="3063562617"/>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Melocotonero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600-800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Grosellero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1000-1200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Frambueso</a:t>
                      </a:r>
                    </a:p>
                  </a:txBody>
                  <a:tcPr marL="0" marR="0" marT="0" marB="0" anchor="ctr"/>
                </a:tc>
                <a:extLst>
                  <a:ext uri="{0D108BD9-81ED-4DB2-BD59-A6C34878D82A}">
                    <a16:rowId xmlns:a16="http://schemas.microsoft.com/office/drawing/2014/main" val="419259149"/>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350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Ciruelo temprano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650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Membrillero</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1800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Papaya</a:t>
                      </a:r>
                    </a:p>
                  </a:txBody>
                  <a:tcPr marL="0" marR="0" marT="0" marB="0" anchor="ctr"/>
                </a:tc>
                <a:extLst>
                  <a:ext uri="{0D108BD9-81ED-4DB2-BD59-A6C34878D82A}">
                    <a16:rowId xmlns:a16="http://schemas.microsoft.com/office/drawing/2014/main" val="197084948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400-600</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Higuera</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Nogal</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Kiwi</a:t>
                      </a:r>
                    </a:p>
                  </a:txBody>
                  <a:tcPr marL="0" marR="0" marT="0" marB="0" anchor="ctr"/>
                </a:tc>
                <a:extLst>
                  <a:ext uri="{0D108BD9-81ED-4DB2-BD59-A6C34878D82A}">
                    <a16:rowId xmlns:a16="http://schemas.microsoft.com/office/drawing/2014/main" val="3580521992"/>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450-600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Níspero</a:t>
                      </a:r>
                    </a:p>
                  </a:txBody>
                  <a:tcPr marL="0" marR="0" marT="0" marB="0" anchor="ctr"/>
                </a:tc>
                <a:tc>
                  <a:txBody>
                    <a:bodyPr/>
                    <a:lstStyle/>
                    <a:p>
                      <a:pPr marL="88900" indent="0" algn="l" defTabSz="914400" rtl="0" eaLnBrk="1" latinLnBrk="0" hangingPunct="1"/>
                      <a:r>
                        <a:rPr lang="es-MX" sz="1400" kern="1200">
                          <a:solidFill>
                            <a:srgbClr val="676767"/>
                          </a:solidFill>
                          <a:effectLst/>
                          <a:latin typeface="Agency FB" panose="020B0503020202020204" pitchFamily="34" charset="0"/>
                          <a:ea typeface="+mn-ea"/>
                          <a:cs typeface="+mn-cs"/>
                        </a:rPr>
                        <a:t>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Mango </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2500-3000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Avellano</a:t>
                      </a:r>
                    </a:p>
                  </a:txBody>
                  <a:tcPr marL="0" marR="0" marT="0" marB="0" anchor="ctr"/>
                </a:tc>
                <a:extLst>
                  <a:ext uri="{0D108BD9-81ED-4DB2-BD59-A6C34878D82A}">
                    <a16:rowId xmlns:a16="http://schemas.microsoft.com/office/drawing/2014/main" val="2084815133"/>
                  </a:ext>
                </a:extLst>
              </a:tr>
              <a:tr h="370840">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400–700</a:t>
                      </a:r>
                    </a:p>
                  </a:txBody>
                  <a:tcPr marL="0" marR="0" marT="0" marB="0" anchor="ctr"/>
                </a:tc>
                <a:tc>
                  <a:txBody>
                    <a:bodyPr/>
                    <a:lstStyle/>
                    <a:p>
                      <a:pPr marL="88900" indent="0" algn="l" defTabSz="914400" rtl="0" eaLnBrk="1" latinLnBrk="0" hangingPunct="1"/>
                      <a:r>
                        <a:rPr lang="es-MX" sz="1400" kern="1200" dirty="0">
                          <a:solidFill>
                            <a:srgbClr val="676767"/>
                          </a:solidFill>
                          <a:effectLst/>
                          <a:latin typeface="Agency FB" panose="020B0503020202020204" pitchFamily="34" charset="0"/>
                          <a:ea typeface="+mn-ea"/>
                          <a:cs typeface="+mn-cs"/>
                        </a:rPr>
                        <a:t>Algodón</a:t>
                      </a:r>
                    </a:p>
                  </a:txBody>
                  <a:tcPr marL="0" marR="0" marT="0" marB="0" anchor="ctr"/>
                </a:tc>
                <a:tc>
                  <a:txBody>
                    <a:bodyPr/>
                    <a:lstStyle/>
                    <a:p>
                      <a:pPr marL="88900" indent="0" algn="l" defTabSz="914400" rtl="0" eaLnBrk="1" latinLnBrk="0" hangingPunct="1"/>
                      <a:endParaRPr lang="es-MX" sz="1400" kern="120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marL="0" marR="0" marT="0" marB="0" anchor="ct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tc>
                  <a:txBody>
                    <a:bodyPr/>
                    <a:lstStyle/>
                    <a:p>
                      <a:pPr marL="88900" indent="0" algn="l" defTabSz="914400" rtl="0" eaLnBrk="1" latinLnBrk="0" hangingPunct="1"/>
                      <a:endParaRPr lang="es-MX" sz="1400" kern="1200" dirty="0">
                        <a:solidFill>
                          <a:srgbClr val="676767"/>
                        </a:solidFill>
                        <a:effectLst/>
                        <a:latin typeface="Agency FB" panose="020B0503020202020204" pitchFamily="34" charset="0"/>
                        <a:ea typeface="+mn-ea"/>
                        <a:cs typeface="+mn-cs"/>
                      </a:endParaRPr>
                    </a:p>
                  </a:txBody>
                  <a:tcPr/>
                </a:tc>
                <a:extLst>
                  <a:ext uri="{0D108BD9-81ED-4DB2-BD59-A6C34878D82A}">
                    <a16:rowId xmlns:a16="http://schemas.microsoft.com/office/drawing/2014/main" val="1810678692"/>
                  </a:ext>
                </a:extLst>
              </a:tr>
            </a:tbl>
          </a:graphicData>
        </a:graphic>
      </p:graphicFrame>
      <p:sp>
        <p:nvSpPr>
          <p:cNvPr id="5" name="CuadroTexto 4">
            <a:extLst>
              <a:ext uri="{FF2B5EF4-FFF2-40B4-BE49-F238E27FC236}">
                <a16:creationId xmlns:a16="http://schemas.microsoft.com/office/drawing/2014/main" id="{26F1BDF6-A09B-E3F8-F514-BB09B911B16A}"/>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NECESIDADES DE AGUA DE LOS DISTINTOS CULTIVOS EN mm ANUALES</a:t>
            </a:r>
          </a:p>
        </p:txBody>
      </p:sp>
    </p:spTree>
    <p:extLst>
      <p:ext uri="{BB962C8B-B14F-4D97-AF65-F5344CB8AC3E}">
        <p14:creationId xmlns:p14="http://schemas.microsoft.com/office/powerpoint/2010/main" val="27465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D97EB513-24C5-4726-886D-08608BC945CE}"/>
              </a:ext>
            </a:extLst>
          </p:cNvPr>
          <p:cNvSpPr txBox="1"/>
          <p:nvPr/>
        </p:nvSpPr>
        <p:spPr>
          <a:xfrm>
            <a:off x="1203455" y="257967"/>
            <a:ext cx="9785090"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RELACIÓN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ADP</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Y </a:t>
            </a:r>
            <a:r>
              <a:rPr lang="es-MX" sz="20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CC</a:t>
            </a: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 POR TIPO DE SUELO</a:t>
            </a:r>
          </a:p>
        </p:txBody>
      </p:sp>
      <p:pic>
        <p:nvPicPr>
          <p:cNvPr id="8" name="Imagen 7">
            <a:extLst>
              <a:ext uri="{FF2B5EF4-FFF2-40B4-BE49-F238E27FC236}">
                <a16:creationId xmlns:a16="http://schemas.microsoft.com/office/drawing/2014/main" id="{822A7E61-AA6D-B6DB-A9F2-CDB1F19113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8938" y="842453"/>
            <a:ext cx="8755794" cy="4605551"/>
          </a:xfrm>
          <a:prstGeom prst="rect">
            <a:avLst/>
          </a:prstGeom>
          <a:effectLst>
            <a:outerShdw blurRad="50800" dist="38100" dir="2700000" algn="tl" rotWithShape="0">
              <a:prstClr val="black">
                <a:alpha val="40000"/>
              </a:prstClr>
            </a:outerShdw>
          </a:effectLst>
        </p:spPr>
      </p:pic>
      <p:pic>
        <p:nvPicPr>
          <p:cNvPr id="17" name="Picture 2">
            <a:extLst>
              <a:ext uri="{FF2B5EF4-FFF2-40B4-BE49-F238E27FC236}">
                <a16:creationId xmlns:a16="http://schemas.microsoft.com/office/drawing/2014/main" id="{E5ADE4D8-C671-47A4-94BC-62A89A78BB1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488026" y="4968035"/>
            <a:ext cx="4005035" cy="11100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Rectángulo: esquinas redondeadas 22">
            <a:extLst>
              <a:ext uri="{FF2B5EF4-FFF2-40B4-BE49-F238E27FC236}">
                <a16:creationId xmlns:a16="http://schemas.microsoft.com/office/drawing/2014/main" id="{31D97429-D011-4582-ABD7-6950F48BCDD2}"/>
              </a:ext>
            </a:extLst>
          </p:cNvPr>
          <p:cNvSpPr/>
          <p:nvPr/>
        </p:nvSpPr>
        <p:spPr>
          <a:xfrm>
            <a:off x="3001463" y="2864384"/>
            <a:ext cx="801615" cy="2095027"/>
          </a:xfrm>
          <a:prstGeom prst="roundRect">
            <a:avLst/>
          </a:prstGeom>
          <a:noFill/>
          <a:ln w="28575">
            <a:solidFill>
              <a:srgbClr val="FF0000"/>
            </a:solidFill>
          </a:ln>
          <a:effectLst>
            <a:glow rad="38100">
              <a:schemeClr val="accent4">
                <a:lumMod val="20000"/>
                <a:lumOff val="8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s-MX"/>
          </a:p>
        </p:txBody>
      </p:sp>
      <p:grpSp>
        <p:nvGrpSpPr>
          <p:cNvPr id="19" name="Grupo 18">
            <a:extLst>
              <a:ext uri="{FF2B5EF4-FFF2-40B4-BE49-F238E27FC236}">
                <a16:creationId xmlns:a16="http://schemas.microsoft.com/office/drawing/2014/main" id="{DEA31B81-EA76-4E63-84CA-80D6E85747FE}"/>
              </a:ext>
            </a:extLst>
          </p:cNvPr>
          <p:cNvGrpSpPr/>
          <p:nvPr/>
        </p:nvGrpSpPr>
        <p:grpSpPr>
          <a:xfrm>
            <a:off x="2321615" y="4968708"/>
            <a:ext cx="1080655" cy="350158"/>
            <a:chOff x="5975927" y="5222762"/>
            <a:chExt cx="1044983" cy="402183"/>
          </a:xfrm>
        </p:grpSpPr>
        <p:sp>
          <p:nvSpPr>
            <p:cNvPr id="20" name="CuadroTexto 19">
              <a:extLst>
                <a:ext uri="{FF2B5EF4-FFF2-40B4-BE49-F238E27FC236}">
                  <a16:creationId xmlns:a16="http://schemas.microsoft.com/office/drawing/2014/main" id="{86C650E7-71A0-47BC-8C2E-CABFAB45C936}"/>
                </a:ext>
              </a:extLst>
            </p:cNvPr>
            <p:cNvSpPr txBox="1"/>
            <p:nvPr/>
          </p:nvSpPr>
          <p:spPr>
            <a:xfrm>
              <a:off x="5981072" y="5222762"/>
              <a:ext cx="857927" cy="369332"/>
            </a:xfrm>
            <a:prstGeom prst="rect">
              <a:avLst/>
            </a:prstGeom>
            <a:noFill/>
          </p:spPr>
          <p:txBody>
            <a:bodyPr wrap="none" rtlCol="0">
              <a:spAutoFit/>
            </a:bodyPr>
            <a:lstStyle/>
            <a:p>
              <a:r>
                <a:rPr lang="es-MX" b="1" dirty="0">
                  <a:solidFill>
                    <a:srgbClr val="C00000"/>
                  </a:solidFill>
                  <a:latin typeface="Agency FB" panose="020B0503020202020204" pitchFamily="34" charset="0"/>
                </a:rPr>
                <a:t>Manzano</a:t>
              </a:r>
            </a:p>
          </p:txBody>
        </p:sp>
        <p:cxnSp>
          <p:nvCxnSpPr>
            <p:cNvPr id="21" name="Conector recto 20">
              <a:extLst>
                <a:ext uri="{FF2B5EF4-FFF2-40B4-BE49-F238E27FC236}">
                  <a16:creationId xmlns:a16="http://schemas.microsoft.com/office/drawing/2014/main" id="{161CE678-87B7-4628-87E0-91B1DF5DB554}"/>
                </a:ext>
              </a:extLst>
            </p:cNvPr>
            <p:cNvCxnSpPr/>
            <p:nvPr/>
          </p:nvCxnSpPr>
          <p:spPr>
            <a:xfrm>
              <a:off x="5975927" y="5624945"/>
              <a:ext cx="868218"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2" name="Conector recto de flecha 21">
              <a:extLst>
                <a:ext uri="{FF2B5EF4-FFF2-40B4-BE49-F238E27FC236}">
                  <a16:creationId xmlns:a16="http://schemas.microsoft.com/office/drawing/2014/main" id="{C57719F5-6C64-4F95-9F37-721D1E59841B}"/>
                </a:ext>
              </a:extLst>
            </p:cNvPr>
            <p:cNvCxnSpPr>
              <a:cxnSpLocks/>
            </p:cNvCxnSpPr>
            <p:nvPr/>
          </p:nvCxnSpPr>
          <p:spPr>
            <a:xfrm flipV="1">
              <a:off x="6838999" y="5280753"/>
              <a:ext cx="181911" cy="34051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53789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A76650-74BC-4CAC-A46B-BB5A8A6A609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12270421" cy="6921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ECFDE032-48E1-44A8-B2E1-3B9C47CCC137}"/>
              </a:ext>
            </a:extLst>
          </p:cNvPr>
          <p:cNvSpPr/>
          <p:nvPr/>
        </p:nvSpPr>
        <p:spPr>
          <a:xfrm>
            <a:off x="1" y="0"/>
            <a:ext cx="12270420" cy="2743200"/>
          </a:xfrm>
          <a:prstGeom prst="rect">
            <a:avLst/>
          </a:prstGeom>
          <a:gradFill>
            <a:gsLst>
              <a:gs pos="0">
                <a:schemeClr val="accent1">
                  <a:lumMod val="5000"/>
                  <a:lumOff val="95000"/>
                </a:schemeClr>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a:extLst>
              <a:ext uri="{FF2B5EF4-FFF2-40B4-BE49-F238E27FC236}">
                <a16:creationId xmlns:a16="http://schemas.microsoft.com/office/drawing/2014/main" id="{9253AD61-CE2C-4908-941A-516A1E02C1EF}"/>
              </a:ext>
            </a:extLst>
          </p:cNvPr>
          <p:cNvSpPr txBox="1"/>
          <p:nvPr/>
        </p:nvSpPr>
        <p:spPr>
          <a:xfrm>
            <a:off x="556560" y="772106"/>
            <a:ext cx="7303602" cy="830997"/>
          </a:xfrm>
          <a:prstGeom prst="rect">
            <a:avLst/>
          </a:prstGeom>
          <a:noFill/>
          <a:effectLst>
            <a:glow rad="139700">
              <a:schemeClr val="accent1">
                <a:satMod val="175000"/>
                <a:alpha val="40000"/>
              </a:schemeClr>
            </a:glow>
            <a:outerShdw blurRad="50800" dist="38100" dir="2700000" algn="tl" rotWithShape="0">
              <a:prstClr val="black">
                <a:alpha val="40000"/>
              </a:prstClr>
            </a:outerShdw>
          </a:effectLst>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más puede hacer el sensor?</a:t>
            </a:r>
          </a:p>
        </p:txBody>
      </p:sp>
    </p:spTree>
    <p:extLst>
      <p:ext uri="{BB962C8B-B14F-4D97-AF65-F5344CB8AC3E}">
        <p14:creationId xmlns:p14="http://schemas.microsoft.com/office/powerpoint/2010/main" val="96663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55" name="Imagen 54">
            <a:extLst>
              <a:ext uri="{FF2B5EF4-FFF2-40B4-BE49-F238E27FC236}">
                <a16:creationId xmlns:a16="http://schemas.microsoft.com/office/drawing/2014/main" id="{48030E8E-1CB7-4C02-8E74-F297A16CF16F}"/>
              </a:ext>
            </a:extLst>
          </p:cNvPr>
          <p:cNvPicPr>
            <a:picLocks noChangeAspect="1"/>
          </p:cNvPicPr>
          <p:nvPr/>
        </p:nvPicPr>
        <p:blipFill>
          <a:blip r:embed="rId3"/>
          <a:stretch>
            <a:fillRect/>
          </a:stretch>
        </p:blipFill>
        <p:spPr>
          <a:xfrm>
            <a:off x="1" y="2303588"/>
            <a:ext cx="12192000" cy="4572638"/>
          </a:xfrm>
          <a:prstGeom prst="rect">
            <a:avLst/>
          </a:prstGeom>
        </p:spPr>
      </p:pic>
      <p:graphicFrame>
        <p:nvGraphicFramePr>
          <p:cNvPr id="48" name="Tabla 71">
            <a:extLst>
              <a:ext uri="{FF2B5EF4-FFF2-40B4-BE49-F238E27FC236}">
                <a16:creationId xmlns:a16="http://schemas.microsoft.com/office/drawing/2014/main" id="{DA70470D-9BE1-4AAF-A349-58AE06AFFCF7}"/>
              </a:ext>
            </a:extLst>
          </p:cNvPr>
          <p:cNvGraphicFramePr>
            <a:graphicFrameLocks noGrp="1"/>
          </p:cNvGraphicFramePr>
          <p:nvPr>
            <p:extLst>
              <p:ext uri="{D42A27DB-BD31-4B8C-83A1-F6EECF244321}">
                <p14:modId xmlns:p14="http://schemas.microsoft.com/office/powerpoint/2010/main" val="548328079"/>
              </p:ext>
            </p:extLst>
          </p:nvPr>
        </p:nvGraphicFramePr>
        <p:xfrm>
          <a:off x="3341105" y="5183748"/>
          <a:ext cx="5828725" cy="146304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453415">
                  <a:extLst>
                    <a:ext uri="{9D8B030D-6E8A-4147-A177-3AD203B41FA5}">
                      <a16:colId xmlns:a16="http://schemas.microsoft.com/office/drawing/2014/main" val="3961312556"/>
                    </a:ext>
                  </a:extLst>
                </a:gridCol>
                <a:gridCol w="875062">
                  <a:extLst>
                    <a:ext uri="{9D8B030D-6E8A-4147-A177-3AD203B41FA5}">
                      <a16:colId xmlns:a16="http://schemas.microsoft.com/office/drawing/2014/main" val="3342176162"/>
                    </a:ext>
                  </a:extLst>
                </a:gridCol>
                <a:gridCol w="875062">
                  <a:extLst>
                    <a:ext uri="{9D8B030D-6E8A-4147-A177-3AD203B41FA5}">
                      <a16:colId xmlns:a16="http://schemas.microsoft.com/office/drawing/2014/main" val="617635601"/>
                    </a:ext>
                  </a:extLst>
                </a:gridCol>
                <a:gridCol w="875062">
                  <a:extLst>
                    <a:ext uri="{9D8B030D-6E8A-4147-A177-3AD203B41FA5}">
                      <a16:colId xmlns:a16="http://schemas.microsoft.com/office/drawing/2014/main" val="695305227"/>
                    </a:ext>
                  </a:extLst>
                </a:gridCol>
                <a:gridCol w="875062">
                  <a:extLst>
                    <a:ext uri="{9D8B030D-6E8A-4147-A177-3AD203B41FA5}">
                      <a16:colId xmlns:a16="http://schemas.microsoft.com/office/drawing/2014/main" val="3407463200"/>
                    </a:ext>
                  </a:extLst>
                </a:gridCol>
                <a:gridCol w="875062">
                  <a:extLst>
                    <a:ext uri="{9D8B030D-6E8A-4147-A177-3AD203B41FA5}">
                      <a16:colId xmlns:a16="http://schemas.microsoft.com/office/drawing/2014/main" val="3498491245"/>
                    </a:ext>
                  </a:extLst>
                </a:gridCol>
              </a:tblGrid>
              <a:tr h="250480">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Sensores</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VWC</a:t>
                      </a:r>
                    </a:p>
                  </a:txBody>
                  <a:tcPr/>
                </a:tc>
                <a:tc>
                  <a:txBody>
                    <a:bodyPr/>
                    <a:lstStyle/>
                    <a:p>
                      <a:pPr algn="ctr"/>
                      <a:r>
                        <a:rPr lang="es-MX" dirty="0" err="1">
                          <a:effectLst>
                            <a:outerShdw blurRad="38100" dist="38100" dir="2700000" algn="tl">
                              <a:srgbClr val="000000">
                                <a:alpha val="43137"/>
                              </a:srgbClr>
                            </a:outerShdw>
                          </a:effectLst>
                          <a:latin typeface="Agency FB" panose="020B0503020202020204" pitchFamily="34" charset="0"/>
                        </a:rPr>
                        <a:t>Hr</a:t>
                      </a:r>
                      <a:endParaRPr lang="es-MX" dirty="0">
                        <a:effectLst>
                          <a:outerShdw blurRad="38100" dist="38100" dir="2700000" algn="tl">
                            <a:srgbClr val="000000">
                              <a:alpha val="43137"/>
                            </a:srgbClr>
                          </a:outerShdw>
                        </a:effectLst>
                        <a:latin typeface="Agency FB" panose="020B0503020202020204" pitchFamily="34" charset="0"/>
                      </a:endParaRP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Ta</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Caudal</a:t>
                      </a:r>
                    </a:p>
                  </a:txBody>
                  <a:tcPr/>
                </a:tc>
                <a:tc>
                  <a:txBody>
                    <a:bodyPr/>
                    <a:lstStyle/>
                    <a:p>
                      <a:pPr algn="ctr"/>
                      <a:r>
                        <a:rPr lang="es-MX" dirty="0">
                          <a:effectLst>
                            <a:outerShdw blurRad="38100" dist="38100" dir="2700000" algn="tl">
                              <a:srgbClr val="000000">
                                <a:alpha val="43137"/>
                              </a:srgbClr>
                            </a:outerShdw>
                          </a:effectLst>
                          <a:latin typeface="Agency FB" panose="020B0503020202020204" pitchFamily="34" charset="0"/>
                        </a:rPr>
                        <a:t>Presión</a:t>
                      </a:r>
                    </a:p>
                  </a:txBody>
                  <a:tcPr/>
                </a:tc>
                <a:extLst>
                  <a:ext uri="{0D108BD9-81ED-4DB2-BD59-A6C34878D82A}">
                    <a16:rowId xmlns:a16="http://schemas.microsoft.com/office/drawing/2014/main" val="617370440"/>
                  </a:ext>
                </a:extLst>
              </a:tr>
              <a:tr h="250480">
                <a:tc>
                  <a:txBody>
                    <a:bodyPr/>
                    <a:lstStyle/>
                    <a:p>
                      <a:r>
                        <a:rPr lang="es-MX" b="1" dirty="0">
                          <a:solidFill>
                            <a:srgbClr val="115E21"/>
                          </a:solidFill>
                          <a:effectLst/>
                          <a:latin typeface="Agency FB" panose="020B0503020202020204" pitchFamily="34" charset="0"/>
                        </a:rPr>
                        <a:t>Sonda SHT4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799025871"/>
                  </a:ext>
                </a:extLst>
              </a:tr>
              <a:tr h="250480">
                <a:tc>
                  <a:txBody>
                    <a:bodyPr/>
                    <a:lstStyle/>
                    <a:p>
                      <a:r>
                        <a:rPr lang="es-MX" b="1" dirty="0">
                          <a:solidFill>
                            <a:srgbClr val="115E21"/>
                          </a:solidFill>
                          <a:effectLst/>
                          <a:latin typeface="Agency FB" panose="020B0503020202020204" pitchFamily="34" charset="0"/>
                        </a:rPr>
                        <a:t>Sensor SCP</a:t>
                      </a:r>
                      <a:endParaRPr lang="es-MX" b="1" dirty="0">
                        <a:solidFill>
                          <a:srgbClr val="C00000"/>
                        </a:solidFill>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4168513235"/>
                  </a:ext>
                </a:extLst>
              </a:tr>
              <a:tr h="250480">
                <a:tc>
                  <a:txBody>
                    <a:bodyPr/>
                    <a:lstStyle/>
                    <a:p>
                      <a:r>
                        <a:rPr lang="es-MX" b="1" dirty="0">
                          <a:solidFill>
                            <a:srgbClr val="115E21"/>
                          </a:solidFill>
                          <a:effectLst/>
                          <a:latin typeface="Agency FB" panose="020B0503020202020204" pitchFamily="34" charset="0"/>
                        </a:rPr>
                        <a:t>Sensor SP</a:t>
                      </a:r>
                      <a:endParaRPr lang="es-MX" b="1" dirty="0">
                        <a:solidFill>
                          <a:srgbClr val="C00000"/>
                        </a:solidFill>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MX" b="1" dirty="0">
                        <a:solidFill>
                          <a:srgbClr val="C00000"/>
                        </a:solidFill>
                        <a:effectLst>
                          <a:outerShdw blurRad="38100" dist="38100" dir="2700000" algn="tl">
                            <a:srgbClr val="000000">
                              <a:alpha val="43137"/>
                            </a:srgbClr>
                          </a:outerShdw>
                        </a:effectLst>
                        <a:latin typeface="Agency FB" panose="020B0503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s-MX" sz="1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Wingdings 2" panose="05020102010507070707" pitchFamily="18" charset="2"/>
                        </a:rPr>
                        <a:t></a:t>
                      </a:r>
                      <a:endParaRPr kumimoji="0" lang="es-MX" sz="1400" b="1" i="0" u="none" strike="noStrike" kern="0" cap="none" spc="0" normalizeH="0" baseline="0" noProof="0" dirty="0">
                        <a:ln>
                          <a:noFill/>
                        </a:ln>
                        <a:solidFill>
                          <a:srgbClr val="115E21"/>
                        </a:solidFill>
                        <a:effectLst>
                          <a:outerShdw blurRad="38100" dist="38100" dir="2700000" algn="tl">
                            <a:srgbClr val="000000">
                              <a:alpha val="43137"/>
                            </a:srgbClr>
                          </a:outerShdw>
                        </a:effectLst>
                        <a:uLnTx/>
                        <a:uFillTx/>
                        <a:latin typeface="Agency FB" panose="020B0503020202020204" pitchFamily="34" charset="0"/>
                        <a:ea typeface="+mn-ea"/>
                        <a:cs typeface="+mn-cs"/>
                        <a:sym typeface="Arial"/>
                      </a:endParaRPr>
                    </a:p>
                  </a:txBody>
                  <a:tcPr/>
                </a:tc>
                <a:extLst>
                  <a:ext uri="{0D108BD9-81ED-4DB2-BD59-A6C34878D82A}">
                    <a16:rowId xmlns:a16="http://schemas.microsoft.com/office/drawing/2014/main" val="794687786"/>
                  </a:ext>
                </a:extLst>
              </a:tr>
            </a:tbl>
          </a:graphicData>
        </a:graphic>
      </p:graphicFrame>
      <p:pic>
        <p:nvPicPr>
          <p:cNvPr id="59" name="Imagen 58">
            <a:extLst>
              <a:ext uri="{FF2B5EF4-FFF2-40B4-BE49-F238E27FC236}">
                <a16:creationId xmlns:a16="http://schemas.microsoft.com/office/drawing/2014/main" id="{23EF99AB-58D0-486B-9889-C144D46CC329}"/>
              </a:ext>
            </a:extLst>
          </p:cNvPr>
          <p:cNvPicPr>
            <a:picLocks noChangeAspect="1"/>
          </p:cNvPicPr>
          <p:nvPr/>
        </p:nvPicPr>
        <p:blipFill>
          <a:blip r:embed="rId4"/>
          <a:stretch>
            <a:fillRect/>
          </a:stretch>
        </p:blipFill>
        <p:spPr>
          <a:xfrm>
            <a:off x="9755583" y="3429000"/>
            <a:ext cx="232619" cy="2671318"/>
          </a:xfrm>
          <a:prstGeom prst="rect">
            <a:avLst/>
          </a:prstGeom>
          <a:effectLst>
            <a:glow rad="38100">
              <a:schemeClr val="bg1">
                <a:alpha val="60000"/>
              </a:schemeClr>
            </a:glow>
          </a:effectLst>
        </p:spPr>
      </p:pic>
      <p:pic>
        <p:nvPicPr>
          <p:cNvPr id="61" name="Imagen 60">
            <a:extLst>
              <a:ext uri="{FF2B5EF4-FFF2-40B4-BE49-F238E27FC236}">
                <a16:creationId xmlns:a16="http://schemas.microsoft.com/office/drawing/2014/main" id="{DF9D7DE2-9A84-424C-9087-71B155E7CD84}"/>
              </a:ext>
            </a:extLst>
          </p:cNvPr>
          <p:cNvPicPr>
            <a:picLocks noChangeAspect="1"/>
          </p:cNvPicPr>
          <p:nvPr/>
        </p:nvPicPr>
        <p:blipFill>
          <a:blip r:embed="rId4"/>
          <a:stretch>
            <a:fillRect/>
          </a:stretch>
        </p:blipFill>
        <p:spPr>
          <a:xfrm>
            <a:off x="11440004" y="3149867"/>
            <a:ext cx="232619" cy="2671318"/>
          </a:xfrm>
          <a:prstGeom prst="rect">
            <a:avLst/>
          </a:prstGeom>
          <a:effectLst>
            <a:glow rad="38100">
              <a:schemeClr val="bg1">
                <a:alpha val="60000"/>
              </a:schemeClr>
            </a:glow>
          </a:effectLst>
        </p:spPr>
      </p:pic>
      <p:pic>
        <p:nvPicPr>
          <p:cNvPr id="62" name="Imagen 61">
            <a:extLst>
              <a:ext uri="{FF2B5EF4-FFF2-40B4-BE49-F238E27FC236}">
                <a16:creationId xmlns:a16="http://schemas.microsoft.com/office/drawing/2014/main" id="{4238C1FC-A20C-49EA-96F6-953EA64E7129}"/>
              </a:ext>
            </a:extLst>
          </p:cNvPr>
          <p:cNvPicPr>
            <a:picLocks noChangeAspect="1"/>
          </p:cNvPicPr>
          <p:nvPr/>
        </p:nvPicPr>
        <p:blipFill>
          <a:blip r:embed="rId4"/>
          <a:stretch>
            <a:fillRect/>
          </a:stretch>
        </p:blipFill>
        <p:spPr>
          <a:xfrm flipH="1">
            <a:off x="2320874" y="3429000"/>
            <a:ext cx="232619" cy="2671318"/>
          </a:xfrm>
          <a:prstGeom prst="rect">
            <a:avLst/>
          </a:prstGeom>
          <a:effectLst>
            <a:glow rad="38100">
              <a:schemeClr val="bg1">
                <a:alpha val="60000"/>
              </a:schemeClr>
            </a:glow>
          </a:effectLst>
        </p:spPr>
      </p:pic>
      <p:pic>
        <p:nvPicPr>
          <p:cNvPr id="65" name="Imagen 64">
            <a:extLst>
              <a:ext uri="{FF2B5EF4-FFF2-40B4-BE49-F238E27FC236}">
                <a16:creationId xmlns:a16="http://schemas.microsoft.com/office/drawing/2014/main" id="{AB584B22-E5B3-4C9B-884F-B52B9E67D13C}"/>
              </a:ext>
            </a:extLst>
          </p:cNvPr>
          <p:cNvPicPr>
            <a:picLocks noChangeAspect="1"/>
          </p:cNvPicPr>
          <p:nvPr/>
        </p:nvPicPr>
        <p:blipFill>
          <a:blip r:embed="rId4"/>
          <a:stretch>
            <a:fillRect/>
          </a:stretch>
        </p:blipFill>
        <p:spPr>
          <a:xfrm flipH="1">
            <a:off x="519377" y="3149867"/>
            <a:ext cx="232619" cy="2671318"/>
          </a:xfrm>
          <a:prstGeom prst="rect">
            <a:avLst/>
          </a:prstGeom>
          <a:effectLst>
            <a:glow rad="38100">
              <a:schemeClr val="bg1">
                <a:alpha val="60000"/>
              </a:schemeClr>
            </a:glow>
          </a:effectLst>
        </p:spPr>
      </p:pic>
      <p:sp>
        <p:nvSpPr>
          <p:cNvPr id="70" name="CuadroTexto 69">
            <a:extLst>
              <a:ext uri="{FF2B5EF4-FFF2-40B4-BE49-F238E27FC236}">
                <a16:creationId xmlns:a16="http://schemas.microsoft.com/office/drawing/2014/main" id="{2C09DA5F-28B2-4DCB-9DC9-30D82792EC4D}"/>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SECTORIAL</a:t>
            </a:r>
          </a:p>
        </p:txBody>
      </p:sp>
    </p:spTree>
    <p:extLst>
      <p:ext uri="{BB962C8B-B14F-4D97-AF65-F5344CB8AC3E}">
        <p14:creationId xmlns:p14="http://schemas.microsoft.com/office/powerpoint/2010/main" val="17532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03588"/>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¿QUÉ MÁS PUEDE HACER EL SENSOR?</a:t>
            </a:r>
          </a:p>
        </p:txBody>
      </p:sp>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2991201006"/>
              </p:ext>
            </p:extLst>
          </p:nvPr>
        </p:nvGraphicFramePr>
        <p:xfrm>
          <a:off x="648159" y="985876"/>
          <a:ext cx="10899994" cy="35346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6758">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rowSpan="8">
                  <a:txBody>
                    <a:bodyPr/>
                    <a:lstStyle/>
                    <a:p>
                      <a:pPr marL="0" marR="0" fontAlgn="t">
                        <a:spcBef>
                          <a:spcPts val="0"/>
                        </a:spcBef>
                        <a:spcAft>
                          <a:spcPts val="0"/>
                        </a:spcAft>
                      </a:pPr>
                      <a:r>
                        <a:rPr lang="es-MX" sz="1600" b="1" dirty="0">
                          <a:effectLst/>
                          <a:latin typeface="Agency FB" panose="020B0503020202020204" pitchFamily="34" charset="0"/>
                        </a:rPr>
                        <a:t>Manzana</a:t>
                      </a:r>
                    </a:p>
                  </a:txBody>
                  <a:tcPr marL="40104" marR="40104" marT="40104" marB="40104" anchor="ctr"/>
                </a:tc>
                <a:tc>
                  <a:txBody>
                    <a:bodyPr/>
                    <a:lstStyle/>
                    <a:p>
                      <a:pPr marL="0" marR="0" fontAlgn="t">
                        <a:spcBef>
                          <a:spcPts val="0"/>
                        </a:spcBef>
                        <a:spcAft>
                          <a:spcPts val="0"/>
                        </a:spcAft>
                      </a:pPr>
                      <a:r>
                        <a:rPr lang="es-MX" sz="1600" dirty="0">
                          <a:effectLst/>
                          <a:latin typeface="Agency FB" panose="020B0503020202020204" pitchFamily="34" charset="0"/>
                        </a:rPr>
                        <a:t>Mancha de fuego (</a:t>
                      </a:r>
                      <a:r>
                        <a:rPr lang="es-MX" sz="1600" dirty="0" err="1">
                          <a:effectLst/>
                          <a:latin typeface="Agency FB" panose="020B0503020202020204" pitchFamily="34" charset="0"/>
                        </a:rPr>
                        <a:t>Erwinia</a:t>
                      </a:r>
                      <a:r>
                        <a:rPr lang="es-MX" sz="1600" dirty="0">
                          <a:effectLst/>
                          <a:latin typeface="Agency FB" panose="020B0503020202020204" pitchFamily="34" charset="0"/>
                        </a:rPr>
                        <a:t> </a:t>
                      </a:r>
                      <a:r>
                        <a:rPr lang="es-MX" sz="1600" dirty="0" err="1">
                          <a:effectLst/>
                          <a:latin typeface="Agency FB" panose="020B0503020202020204" pitchFamily="34" charset="0"/>
                        </a:rPr>
                        <a:t>amylovora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 –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Lluvias frecuentes, heridas en ramas, poda reciente</a:t>
                      </a:r>
                    </a:p>
                  </a:txBody>
                  <a:tcPr marL="40104" marR="40104" marT="40104" marB="40104"/>
                </a:tc>
                <a:extLst>
                  <a:ext uri="{0D108BD9-81ED-4DB2-BD59-A6C34878D82A}">
                    <a16:rowId xmlns:a16="http://schemas.microsoft.com/office/drawing/2014/main" val="316838547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lanígero (</a:t>
                      </a:r>
                      <a:r>
                        <a:rPr lang="es-MX" sz="1600" dirty="0" err="1">
                          <a:effectLst/>
                          <a:latin typeface="Agency FB" panose="020B0503020202020204" pitchFamily="34" charset="0"/>
                        </a:rPr>
                        <a:t>Eriosoma</a:t>
                      </a:r>
                      <a:r>
                        <a:rPr lang="es-MX" sz="1600" dirty="0">
                          <a:effectLst/>
                          <a:latin typeface="Agency FB" panose="020B0503020202020204" pitchFamily="34" charset="0"/>
                        </a:rPr>
                        <a:t> </a:t>
                      </a:r>
                      <a:r>
                        <a:rPr lang="es-MX" sz="1600" dirty="0" err="1">
                          <a:effectLst/>
                          <a:latin typeface="Agency FB" panose="020B0503020202020204" pitchFamily="34" charset="0"/>
                        </a:rPr>
                        <a:t>lanigerum</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Brotes tiernos, heridas en raíces</a:t>
                      </a:r>
                    </a:p>
                  </a:txBody>
                  <a:tcPr marL="40104" marR="40104" marT="40104" marB="40104"/>
                </a:tc>
                <a:extLst>
                  <a:ext uri="{0D108BD9-81ED-4DB2-BD59-A6C34878D82A}">
                    <a16:rowId xmlns:a16="http://schemas.microsoft.com/office/drawing/2014/main" val="2674753033"/>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Polilla de la manzana (</a:t>
                      </a:r>
                      <a:r>
                        <a:rPr lang="es-MX" sz="1600" dirty="0" err="1">
                          <a:effectLst/>
                          <a:latin typeface="Agency FB" panose="020B0503020202020204" pitchFamily="34" charset="0"/>
                        </a:rPr>
                        <a:t>Cyndia</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18 –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Fructificación activa, falta de monitoreo</a:t>
                      </a:r>
                    </a:p>
                  </a:txBody>
                  <a:tcPr marL="40104" marR="40104" marT="40104" marB="40104"/>
                </a:tc>
                <a:extLst>
                  <a:ext uri="{0D108BD9-81ED-4DB2-BD59-A6C34878D82A}">
                    <a16:rowId xmlns:a16="http://schemas.microsoft.com/office/drawing/2014/main" val="22769041"/>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Mosca de la fruta (</a:t>
                      </a:r>
                      <a:r>
                        <a:rPr lang="es-MX" sz="1600" dirty="0" err="1">
                          <a:effectLst/>
                          <a:latin typeface="Agency FB" panose="020B0503020202020204" pitchFamily="34" charset="0"/>
                        </a:rPr>
                        <a:t>Rhagoletis</a:t>
                      </a:r>
                      <a:r>
                        <a:rPr lang="es-MX" sz="1600" dirty="0">
                          <a:effectLst/>
                          <a:latin typeface="Agency FB" panose="020B0503020202020204" pitchFamily="34" charset="0"/>
                        </a:rPr>
                        <a:t> </a:t>
                      </a:r>
                      <a:r>
                        <a:rPr lang="es-MX" sz="1600" dirty="0" err="1">
                          <a:effectLst/>
                          <a:latin typeface="Agency FB" panose="020B0503020202020204" pitchFamily="34" charset="0"/>
                        </a:rPr>
                        <a:t>pomonella</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60 – 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2553469691"/>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Trips</a:t>
                      </a:r>
                      <a:r>
                        <a:rPr lang="es-MX" sz="1600" dirty="0">
                          <a:effectLst/>
                          <a:latin typeface="Agency FB" panose="020B0503020202020204" pitchFamily="34" charset="0"/>
                        </a:rPr>
                        <a:t> (</a:t>
                      </a:r>
                      <a:r>
                        <a:rPr lang="es-MX" sz="1600" dirty="0" err="1">
                          <a:effectLst/>
                          <a:latin typeface="Agency FB" panose="020B0503020202020204" pitchFamily="34" charset="0"/>
                        </a:rPr>
                        <a:t>Frankliniella</a:t>
                      </a:r>
                      <a:r>
                        <a:rPr lang="es-MX" sz="1600" dirty="0">
                          <a:effectLst/>
                          <a:latin typeface="Agency FB" panose="020B0503020202020204" pitchFamily="34" charset="0"/>
                        </a:rPr>
                        <a:t> </a:t>
                      </a:r>
                      <a:r>
                        <a:rPr lang="es-MX" sz="1600" dirty="0" err="1">
                          <a:effectLst/>
                          <a:latin typeface="Agency FB" panose="020B0503020202020204" pitchFamily="34" charset="0"/>
                        </a:rPr>
                        <a:t>spp</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 – 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activa, malezas cercanas</a:t>
                      </a:r>
                    </a:p>
                  </a:txBody>
                  <a:tcPr marL="40104" marR="40104" marT="40104" marB="40104"/>
                </a:tc>
                <a:extLst>
                  <a:ext uri="{0D108BD9-81ED-4DB2-BD59-A6C34878D82A}">
                    <a16:rowId xmlns:a16="http://schemas.microsoft.com/office/drawing/2014/main" val="1643402175"/>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err="1">
                          <a:effectLst/>
                          <a:latin typeface="Agency FB" panose="020B0503020202020204" pitchFamily="34" charset="0"/>
                        </a:rPr>
                        <a:t>Carpocapsa</a:t>
                      </a:r>
                      <a:r>
                        <a:rPr lang="es-MX" sz="1600" dirty="0">
                          <a:effectLst/>
                          <a:latin typeface="Agency FB" panose="020B0503020202020204" pitchFamily="34" charset="0"/>
                        </a:rPr>
                        <a:t>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 – 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Frutos maduros, falta de poda</a:t>
                      </a:r>
                    </a:p>
                  </a:txBody>
                  <a:tcPr marL="40104" marR="40104" marT="40104" marB="40104"/>
                </a:tc>
                <a:extLst>
                  <a:ext uri="{0D108BD9-81ED-4DB2-BD59-A6C34878D82A}">
                    <a16:rowId xmlns:a16="http://schemas.microsoft.com/office/drawing/2014/main" val="2442132004"/>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Ácaro rojo europeo (</a:t>
                      </a:r>
                      <a:r>
                        <a:rPr lang="es-MX" sz="1600" dirty="0" err="1">
                          <a:effectLst/>
                          <a:latin typeface="Agency FB" panose="020B0503020202020204" pitchFamily="34" charset="0"/>
                        </a:rPr>
                        <a:t>Panonychus</a:t>
                      </a:r>
                      <a:r>
                        <a:rPr lang="es-MX" sz="1600" dirty="0">
                          <a:effectLst/>
                          <a:latin typeface="Agency FB" panose="020B0503020202020204" pitchFamily="34" charset="0"/>
                        </a:rPr>
                        <a:t> </a:t>
                      </a:r>
                      <a:r>
                        <a:rPr lang="es-MX" sz="1600" dirty="0" err="1">
                          <a:effectLst/>
                          <a:latin typeface="Agency FB" panose="020B0503020202020204" pitchFamily="34" charset="0"/>
                        </a:rPr>
                        <a:t>ulmi</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25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826294416"/>
                  </a:ext>
                </a:extLst>
              </a:tr>
              <a:tr h="370840">
                <a:tc vMerge="1">
                  <a:txBody>
                    <a:bodyPr/>
                    <a:lstStyle/>
                    <a:p>
                      <a:pPr marL="0" marR="0" fontAlgn="t">
                        <a:spcBef>
                          <a:spcPts val="0"/>
                        </a:spcBef>
                        <a:spcAft>
                          <a:spcPts val="0"/>
                        </a:spcAft>
                      </a:pP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Araña roja (</a:t>
                      </a:r>
                      <a:r>
                        <a:rPr lang="es-MX" sz="1600" dirty="0" err="1">
                          <a:effectLst/>
                          <a:latin typeface="Agency FB" panose="020B0503020202020204" pitchFamily="34" charset="0"/>
                        </a:rPr>
                        <a:t>Tetranychus</a:t>
                      </a:r>
                      <a:r>
                        <a:rPr lang="es-MX" sz="1600" dirty="0">
                          <a:effectLst/>
                          <a:latin typeface="Agency FB" panose="020B0503020202020204" pitchFamily="34" charset="0"/>
                        </a:rPr>
                        <a:t> </a:t>
                      </a:r>
                      <a:r>
                        <a:rPr lang="es-MX" sz="1600" dirty="0" err="1">
                          <a:effectLst/>
                          <a:latin typeface="Agency FB" panose="020B0503020202020204" pitchFamily="34" charset="0"/>
                        </a:rPr>
                        <a:t>urticae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&lt; 28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seco, estrés hídrico, baja cobertura</a:t>
                      </a:r>
                    </a:p>
                  </a:txBody>
                  <a:tcPr marL="40104" marR="40104" marT="40104" marB="40104"/>
                </a:tc>
                <a:extLst>
                  <a:ext uri="{0D108BD9-81ED-4DB2-BD59-A6C34878D82A}">
                    <a16:rowId xmlns:a16="http://schemas.microsoft.com/office/drawing/2014/main" val="2900157733"/>
                  </a:ext>
                </a:extLst>
              </a:tr>
            </a:tbl>
          </a:graphicData>
        </a:graphic>
      </p:graphicFrame>
    </p:spTree>
    <p:extLst>
      <p:ext uri="{BB962C8B-B14F-4D97-AF65-F5344CB8AC3E}">
        <p14:creationId xmlns:p14="http://schemas.microsoft.com/office/powerpoint/2010/main" val="1639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¿QUÉ MÁS PUEDE HACER EL SENSOR?</a:t>
            </a:r>
          </a:p>
        </p:txBody>
      </p:sp>
      <p:graphicFrame>
        <p:nvGraphicFramePr>
          <p:cNvPr id="3" name="Tabla 2">
            <a:extLst>
              <a:ext uri="{FF2B5EF4-FFF2-40B4-BE49-F238E27FC236}">
                <a16:creationId xmlns:a16="http://schemas.microsoft.com/office/drawing/2014/main" id="{1B4221B8-D222-4885-B11B-2FB0C5C273D7}"/>
              </a:ext>
            </a:extLst>
          </p:cNvPr>
          <p:cNvGraphicFramePr>
            <a:graphicFrameLocks noGrp="1"/>
          </p:cNvGraphicFramePr>
          <p:nvPr/>
        </p:nvGraphicFramePr>
        <p:xfrm>
          <a:off x="3216778" y="1765442"/>
          <a:ext cx="5758444" cy="4471704"/>
        </p:xfrm>
        <a:graphic>
          <a:graphicData uri="http://schemas.openxmlformats.org/drawingml/2006/table">
            <a:tbl>
              <a:tblPr/>
              <a:tblGrid>
                <a:gridCol w="582558">
                  <a:extLst>
                    <a:ext uri="{9D8B030D-6E8A-4147-A177-3AD203B41FA5}">
                      <a16:colId xmlns:a16="http://schemas.microsoft.com/office/drawing/2014/main" val="360237952"/>
                    </a:ext>
                  </a:extLst>
                </a:gridCol>
                <a:gridCol w="1443762">
                  <a:extLst>
                    <a:ext uri="{9D8B030D-6E8A-4147-A177-3AD203B41FA5}">
                      <a16:colId xmlns:a16="http://schemas.microsoft.com/office/drawing/2014/main" val="3050338853"/>
                    </a:ext>
                  </a:extLst>
                </a:gridCol>
                <a:gridCol w="796957">
                  <a:extLst>
                    <a:ext uri="{9D8B030D-6E8A-4147-A177-3AD203B41FA5}">
                      <a16:colId xmlns:a16="http://schemas.microsoft.com/office/drawing/2014/main" val="4265789723"/>
                    </a:ext>
                  </a:extLst>
                </a:gridCol>
                <a:gridCol w="769525">
                  <a:extLst>
                    <a:ext uri="{9D8B030D-6E8A-4147-A177-3AD203B41FA5}">
                      <a16:colId xmlns:a16="http://schemas.microsoft.com/office/drawing/2014/main" val="3113549174"/>
                    </a:ext>
                  </a:extLst>
                </a:gridCol>
                <a:gridCol w="747868">
                  <a:extLst>
                    <a:ext uri="{9D8B030D-6E8A-4147-A177-3AD203B41FA5}">
                      <a16:colId xmlns:a16="http://schemas.microsoft.com/office/drawing/2014/main" val="1932198371"/>
                    </a:ext>
                  </a:extLst>
                </a:gridCol>
                <a:gridCol w="1417774">
                  <a:extLst>
                    <a:ext uri="{9D8B030D-6E8A-4147-A177-3AD203B41FA5}">
                      <a16:colId xmlns:a16="http://schemas.microsoft.com/office/drawing/2014/main" val="172116095"/>
                    </a:ext>
                  </a:extLst>
                </a:gridCol>
              </a:tblGrid>
              <a:tr h="344899">
                <a:tc>
                  <a:txBody>
                    <a:bodyPr/>
                    <a:lstStyle/>
                    <a:p>
                      <a:pPr marL="0" marR="0" fontAlgn="t">
                        <a:spcBef>
                          <a:spcPts val="0"/>
                        </a:spcBef>
                        <a:spcAft>
                          <a:spcPts val="0"/>
                        </a:spcAft>
                      </a:pPr>
                      <a:r>
                        <a:rPr lang="es-MX" sz="900" b="1" dirty="0">
                          <a:effectLst/>
                          <a:latin typeface="Calibri" panose="020F0502020204030204" pitchFamily="34" charset="0"/>
                        </a:rPr>
                        <a:t>Cultivo</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dirty="0">
                          <a:effectLst/>
                          <a:latin typeface="Calibri" panose="020F0502020204030204" pitchFamily="34" charset="0"/>
                        </a:rPr>
                        <a:t>Plaga</a:t>
                      </a:r>
                      <a:endParaRPr lang="es-MX" sz="900" dirty="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del Suelo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Humedad Relativa</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Temperatura (°C)</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b="1">
                          <a:effectLst/>
                          <a:latin typeface="Calibri" panose="020F0502020204030204" pitchFamily="34" charset="0"/>
                        </a:rPr>
                        <a:t>Otras Variables Clave</a:t>
                      </a:r>
                      <a:endParaRPr lang="es-MX" sz="900">
                        <a:effectLst/>
                        <a:latin typeface="Calibri" panose="020F0502020204030204" pitchFamily="34" charset="0"/>
                      </a:endParaRPr>
                    </a:p>
                  </a:txBody>
                  <a:tcPr marL="40104" marR="40104" marT="40104" marB="40104">
                    <a:lnL>
                      <a:noFill/>
                    </a:lnL>
                    <a:lnR>
                      <a:noFill/>
                    </a:lnR>
                    <a:lnT>
                      <a:noFill/>
                    </a:lnT>
                    <a:lnB>
                      <a:noFill/>
                    </a:lnB>
                  </a:tcPr>
                </a:tc>
                <a:extLst>
                  <a:ext uri="{0D108BD9-81ED-4DB2-BD59-A6C34878D82A}">
                    <a16:rowId xmlns:a16="http://schemas.microsoft.com/office/drawing/2014/main" val="2416577630"/>
                  </a:ext>
                </a:extLst>
              </a:tr>
              <a:tr h="344899">
                <a:tc>
                  <a:txBody>
                    <a:bodyPr/>
                    <a:lstStyle/>
                    <a:p>
                      <a:pPr marL="0" marR="0" fontAlgn="t">
                        <a:spcBef>
                          <a:spcPts val="0"/>
                        </a:spcBef>
                        <a:spcAft>
                          <a:spcPts val="0"/>
                        </a:spcAft>
                      </a:pPr>
                      <a:r>
                        <a:rPr lang="es-MX" sz="900" b="1">
                          <a:effectLst/>
                          <a:latin typeface="Calibri" panose="020F0502020204030204" pitchFamily="34" charset="0"/>
                        </a:rPr>
                        <a:t>Durazno</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Polilla oriental (</a:t>
                      </a:r>
                      <a:r>
                        <a:rPr lang="es-MX" sz="900" dirty="0" err="1">
                          <a:effectLst/>
                          <a:latin typeface="Calibri" panose="020F0502020204030204" pitchFamily="34" charset="0"/>
                        </a:rPr>
                        <a:t>Grapholita</a:t>
                      </a:r>
                      <a:r>
                        <a:rPr lang="es-MX" sz="900" dirty="0">
                          <a:effectLst/>
                          <a:latin typeface="Calibri" panose="020F0502020204030204" pitchFamily="34" charset="0"/>
                        </a:rPr>
                        <a:t> molesta)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frutos, poca ventilación</a:t>
                      </a:r>
                    </a:p>
                  </a:txBody>
                  <a:tcPr marL="40104" marR="40104" marT="40104" marB="40104">
                    <a:lnL>
                      <a:noFill/>
                    </a:lnL>
                    <a:lnR>
                      <a:noFill/>
                    </a:lnR>
                    <a:lnT>
                      <a:noFill/>
                    </a:lnT>
                    <a:lnB>
                      <a:noFill/>
                    </a:lnB>
                  </a:tcPr>
                </a:tc>
                <a:extLst>
                  <a:ext uri="{0D108BD9-81ED-4DB2-BD59-A6C34878D82A}">
                    <a16:rowId xmlns:a16="http://schemas.microsoft.com/office/drawing/2014/main" val="34251048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Pulgón verde (</a:t>
                      </a:r>
                      <a:r>
                        <a:rPr lang="es-MX" sz="900" dirty="0" err="1">
                          <a:effectLst/>
                          <a:latin typeface="Calibri" panose="020F0502020204030204" pitchFamily="34" charset="0"/>
                        </a:rPr>
                        <a:t>Myzus</a:t>
                      </a:r>
                      <a:r>
                        <a:rPr lang="es-MX" sz="900" dirty="0">
                          <a:effectLst/>
                          <a:latin typeface="Calibri" panose="020F0502020204030204" pitchFamily="34" charset="0"/>
                        </a:rPr>
                        <a:t> </a:t>
                      </a:r>
                      <a:r>
                        <a:rPr lang="es-MX" sz="900" dirty="0" err="1">
                          <a:effectLst/>
                          <a:latin typeface="Calibri" panose="020F0502020204030204" pitchFamily="34" charset="0"/>
                        </a:rPr>
                        <a:t>persicae</a:t>
                      </a:r>
                      <a:r>
                        <a:rPr lang="es-MX" sz="900" dirty="0">
                          <a:effectLst/>
                          <a:latin typeface="Calibri" panose="020F0502020204030204" pitchFamily="34" charset="0"/>
                        </a:rPr>
                        <a:t>)</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18–28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nitrógeno</a:t>
                      </a:r>
                    </a:p>
                  </a:txBody>
                  <a:tcPr marL="40104" marR="40104" marT="40104" marB="40104">
                    <a:lnL>
                      <a:noFill/>
                    </a:lnL>
                    <a:lnR>
                      <a:noFill/>
                    </a:lnR>
                    <a:lnT>
                      <a:noFill/>
                    </a:lnT>
                    <a:lnB>
                      <a:noFill/>
                    </a:lnB>
                  </a:tcPr>
                </a:tc>
                <a:extLst>
                  <a:ext uri="{0D108BD9-81ED-4DB2-BD59-A6C34878D82A}">
                    <a16:rowId xmlns:a16="http://schemas.microsoft.com/office/drawing/2014/main" val="3302170328"/>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Araña roja (Tetranychus urticae)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Baja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&lt; 50 %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28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seco, estrés hídrico</a:t>
                      </a:r>
                    </a:p>
                  </a:txBody>
                  <a:tcPr marL="40104" marR="40104" marT="40104" marB="40104">
                    <a:lnL>
                      <a:noFill/>
                    </a:lnL>
                    <a:lnR>
                      <a:noFill/>
                    </a:lnR>
                    <a:lnT>
                      <a:noFill/>
                    </a:lnT>
                    <a:lnB>
                      <a:noFill/>
                    </a:lnB>
                  </a:tcPr>
                </a:tc>
                <a:extLst>
                  <a:ext uri="{0D108BD9-81ED-4DB2-BD59-A6C34878D82A}">
                    <a16:rowId xmlns:a16="http://schemas.microsoft.com/office/drawing/2014/main" val="59300701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(Frankliniella occidentalis)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Malezas cercanas, floración activa</a:t>
                      </a:r>
                    </a:p>
                  </a:txBody>
                  <a:tcPr marL="40104" marR="40104" marT="40104" marB="40104">
                    <a:lnL>
                      <a:noFill/>
                    </a:lnL>
                    <a:lnR>
                      <a:noFill/>
                    </a:lnR>
                    <a:lnT>
                      <a:noFill/>
                    </a:lnT>
                    <a:lnB>
                      <a:noFill/>
                    </a:lnB>
                  </a:tcPr>
                </a:tc>
                <a:extLst>
                  <a:ext uri="{0D108BD9-81ED-4DB2-BD59-A6C34878D82A}">
                    <a16:rowId xmlns:a16="http://schemas.microsoft.com/office/drawing/2014/main" val="972063687"/>
                  </a:ext>
                </a:extLst>
              </a:tr>
              <a:tr h="344899">
                <a:tc>
                  <a:txBody>
                    <a:bodyPr/>
                    <a:lstStyle/>
                    <a:p>
                      <a:pPr marL="0" marR="0" fontAlgn="t">
                        <a:spcBef>
                          <a:spcPts val="0"/>
                        </a:spcBef>
                        <a:spcAft>
                          <a:spcPts val="0"/>
                        </a:spcAft>
                      </a:pPr>
                      <a:r>
                        <a:rPr lang="es-MX" sz="900" b="1">
                          <a:effectLst/>
                          <a:latin typeface="Calibri" panose="020F0502020204030204" pitchFamily="34" charset="0"/>
                        </a:rPr>
                        <a:t>Chile verde</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Mosca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 a 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Clima cálido, monocultivo prolongado</a:t>
                      </a:r>
                    </a:p>
                  </a:txBody>
                  <a:tcPr marL="40104" marR="40104" marT="40104" marB="40104">
                    <a:lnL>
                      <a:noFill/>
                    </a:lnL>
                    <a:lnR>
                      <a:noFill/>
                    </a:lnR>
                    <a:lnT>
                      <a:noFill/>
                    </a:lnT>
                    <a:lnB>
                      <a:noFill/>
                    </a:lnB>
                  </a:tcPr>
                </a:tc>
                <a:extLst>
                  <a:ext uri="{0D108BD9-81ED-4DB2-BD59-A6C34878D82A}">
                    <a16:rowId xmlns:a16="http://schemas.microsoft.com/office/drawing/2014/main" val="3368241820"/>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Pulgón del chile (Aphis gossypii)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&gt; 65 %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Brotes tiernos, exceso de fertilización</a:t>
                      </a:r>
                    </a:p>
                  </a:txBody>
                  <a:tcPr marL="40104" marR="40104" marT="40104" marB="40104">
                    <a:lnL>
                      <a:noFill/>
                    </a:lnL>
                    <a:lnR>
                      <a:noFill/>
                    </a:lnR>
                    <a:lnT>
                      <a:noFill/>
                    </a:lnT>
                    <a:lnB>
                      <a:noFill/>
                    </a:lnB>
                  </a:tcPr>
                </a:tc>
                <a:extLst>
                  <a:ext uri="{0D108BD9-81ED-4DB2-BD59-A6C34878D82A}">
                    <a16:rowId xmlns:a16="http://schemas.microsoft.com/office/drawing/2014/main" val="3461600427"/>
                  </a:ext>
                </a:extLst>
              </a:tr>
              <a:tr h="212554">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Trips del chile (Thrips palmi)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22–30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Floración, malezas cercanas</a:t>
                      </a:r>
                    </a:p>
                  </a:txBody>
                  <a:tcPr marL="40104" marR="40104" marT="40104" marB="40104">
                    <a:lnL>
                      <a:noFill/>
                    </a:lnL>
                    <a:lnR>
                      <a:noFill/>
                    </a:lnR>
                    <a:lnT>
                      <a:noFill/>
                    </a:lnT>
                    <a:lnB>
                      <a:noFill/>
                    </a:lnB>
                  </a:tcPr>
                </a:tc>
                <a:extLst>
                  <a:ext uri="{0D108BD9-81ED-4DB2-BD59-A6C34878D82A}">
                    <a16:rowId xmlns:a16="http://schemas.microsoft.com/office/drawing/2014/main" val="307183674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cogollero (Spodoptera frugiperda)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Variable</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20–32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 densidad de plantas, humedad nocturna</a:t>
                      </a:r>
                    </a:p>
                  </a:txBody>
                  <a:tcPr marL="40104" marR="40104" marT="40104" marB="40104">
                    <a:lnL>
                      <a:noFill/>
                    </a:lnL>
                    <a:lnR>
                      <a:noFill/>
                    </a:lnR>
                    <a:lnT>
                      <a:noFill/>
                    </a:lnT>
                    <a:lnB>
                      <a:noFill/>
                    </a:lnB>
                  </a:tcPr>
                </a:tc>
                <a:extLst>
                  <a:ext uri="{0D108BD9-81ED-4DB2-BD59-A6C34878D82A}">
                    <a16:rowId xmlns:a16="http://schemas.microsoft.com/office/drawing/2014/main" val="1177592974"/>
                  </a:ext>
                </a:extLst>
              </a:tr>
              <a:tr h="344899">
                <a:tc>
                  <a:txBody>
                    <a:bodyPr/>
                    <a:lstStyle/>
                    <a:p>
                      <a:pPr marL="0" marR="0" fontAlgn="t">
                        <a:spcBef>
                          <a:spcPts val="0"/>
                        </a:spcBef>
                        <a:spcAft>
                          <a:spcPts val="0"/>
                        </a:spcAft>
                      </a:pPr>
                      <a:r>
                        <a:rPr lang="es-MX" sz="900" b="1">
                          <a:effectLst/>
                          <a:latin typeface="Calibri" panose="020F0502020204030204" pitchFamily="34" charset="0"/>
                        </a:rPr>
                        <a:t>Algodón</a:t>
                      </a:r>
                      <a:endParaRPr lang="es-MX" sz="900">
                        <a:effectLst/>
                        <a:latin typeface="Calibri" panose="020F0502020204030204" pitchFamily="34" charset="0"/>
                      </a:endParaRP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rosado (Pectinophora gossypiella)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Baja a 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Fructificación activa, poca rotación de cultivos</a:t>
                      </a:r>
                    </a:p>
                  </a:txBody>
                  <a:tcPr marL="40104" marR="40104" marT="40104" marB="40104">
                    <a:lnL>
                      <a:noFill/>
                    </a:lnL>
                    <a:lnR>
                      <a:noFill/>
                    </a:lnR>
                    <a:lnT>
                      <a:noFill/>
                    </a:lnT>
                    <a:lnB>
                      <a:noFill/>
                    </a:lnB>
                  </a:tcPr>
                </a:tc>
                <a:extLst>
                  <a:ext uri="{0D108BD9-81ED-4DB2-BD59-A6C34878D82A}">
                    <a16:rowId xmlns:a16="http://schemas.microsoft.com/office/drawing/2014/main" val="608781626"/>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Mosquita blanca (Bemisia tabaci)</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Alta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&gt; 60 %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25–35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Clima cálido, alta densidad foliar</a:t>
                      </a:r>
                    </a:p>
                  </a:txBody>
                  <a:tcPr marL="40104" marR="40104" marT="40104" marB="40104">
                    <a:lnL>
                      <a:noFill/>
                    </a:lnL>
                    <a:lnR>
                      <a:noFill/>
                    </a:lnR>
                    <a:lnT>
                      <a:noFill/>
                    </a:lnT>
                    <a:lnB>
                      <a:noFill/>
                    </a:lnB>
                  </a:tcPr>
                </a:tc>
                <a:extLst>
                  <a:ext uri="{0D108BD9-81ED-4DB2-BD59-A6C34878D82A}">
                    <a16:rowId xmlns:a16="http://schemas.microsoft.com/office/drawing/2014/main" val="2477373002"/>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Picudo del algodonero (Anthonomus grandis)</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50–70 %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20–30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Presencia de botones florales, poca vigilancia</a:t>
                      </a:r>
                    </a:p>
                  </a:txBody>
                  <a:tcPr marL="40104" marR="40104" marT="40104" marB="40104">
                    <a:lnL>
                      <a:noFill/>
                    </a:lnL>
                    <a:lnR>
                      <a:noFill/>
                    </a:lnR>
                    <a:lnT>
                      <a:noFill/>
                    </a:lnT>
                    <a:lnB>
                      <a:noFill/>
                    </a:lnB>
                  </a:tcPr>
                </a:tc>
                <a:extLst>
                  <a:ext uri="{0D108BD9-81ED-4DB2-BD59-A6C34878D82A}">
                    <a16:rowId xmlns:a16="http://schemas.microsoft.com/office/drawing/2014/main" val="1924897165"/>
                  </a:ext>
                </a:extLst>
              </a:tr>
              <a:tr h="344899">
                <a:tc>
                  <a:txBody>
                    <a:bodyPr/>
                    <a:lstStyle/>
                    <a:p>
                      <a:pPr marL="0" marR="0" fontAlgn="t">
                        <a:spcBef>
                          <a:spcPts val="0"/>
                        </a:spcBef>
                        <a:spcAft>
                          <a:spcPts val="0"/>
                        </a:spcAft>
                      </a:pPr>
                      <a:r>
                        <a:rPr lang="es-MX" sz="900">
                          <a:effectLst/>
                          <a:latin typeface="Calibri" panose="020F0502020204030204" pitchFamily="34" charset="0"/>
                        </a:rPr>
                        <a:t>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Gusano bellotero (Helicoverpa zea)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Media</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50–80 %</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a:effectLst/>
                          <a:latin typeface="Calibri" panose="020F0502020204030204" pitchFamily="34" charset="0"/>
                        </a:rPr>
                        <a:t>22–32 °C</a:t>
                      </a:r>
                    </a:p>
                  </a:txBody>
                  <a:tcPr marL="40104" marR="40104" marT="40104" marB="40104">
                    <a:lnL>
                      <a:noFill/>
                    </a:lnL>
                    <a:lnR>
                      <a:noFill/>
                    </a:lnR>
                    <a:lnT>
                      <a:noFill/>
                    </a:lnT>
                    <a:lnB>
                      <a:noFill/>
                    </a:lnB>
                  </a:tcPr>
                </a:tc>
                <a:tc>
                  <a:txBody>
                    <a:bodyPr/>
                    <a:lstStyle/>
                    <a:p>
                      <a:pPr marL="0" marR="0" fontAlgn="t">
                        <a:spcBef>
                          <a:spcPts val="0"/>
                        </a:spcBef>
                        <a:spcAft>
                          <a:spcPts val="0"/>
                        </a:spcAft>
                      </a:pPr>
                      <a:r>
                        <a:rPr lang="es-MX" sz="900" dirty="0">
                          <a:effectLst/>
                          <a:latin typeface="Calibri" panose="020F0502020204030204" pitchFamily="34" charset="0"/>
                        </a:rPr>
                        <a:t>Alta humedad nocturna, floración activa</a:t>
                      </a:r>
                    </a:p>
                  </a:txBody>
                  <a:tcPr marL="40104" marR="40104" marT="40104" marB="40104">
                    <a:lnL>
                      <a:noFill/>
                    </a:lnL>
                    <a:lnR>
                      <a:noFill/>
                    </a:lnR>
                    <a:lnT>
                      <a:noFill/>
                    </a:lnT>
                    <a:lnB>
                      <a:noFill/>
                    </a:lnB>
                  </a:tcPr>
                </a:tc>
                <a:extLst>
                  <a:ext uri="{0D108BD9-81ED-4DB2-BD59-A6C34878D82A}">
                    <a16:rowId xmlns:a16="http://schemas.microsoft.com/office/drawing/2014/main" val="3049653196"/>
                  </a:ext>
                </a:extLst>
              </a:tr>
            </a:tbl>
          </a:graphicData>
        </a:graphic>
      </p:graphicFrame>
      <p:graphicFrame>
        <p:nvGraphicFramePr>
          <p:cNvPr id="5" name="Tabla 5">
            <a:extLst>
              <a:ext uri="{FF2B5EF4-FFF2-40B4-BE49-F238E27FC236}">
                <a16:creationId xmlns:a16="http://schemas.microsoft.com/office/drawing/2014/main" id="{CD5A4DB9-DD7E-4ED7-93CD-82635CEF8222}"/>
              </a:ext>
            </a:extLst>
          </p:cNvPr>
          <p:cNvGraphicFramePr>
            <a:graphicFrameLocks noGrp="1"/>
          </p:cNvGraphicFramePr>
          <p:nvPr>
            <p:extLst>
              <p:ext uri="{D42A27DB-BD31-4B8C-83A1-F6EECF244321}">
                <p14:modId xmlns:p14="http://schemas.microsoft.com/office/powerpoint/2010/main" val="2851786901"/>
              </p:ext>
            </p:extLst>
          </p:nvPr>
        </p:nvGraphicFramePr>
        <p:xfrm>
          <a:off x="648159" y="955054"/>
          <a:ext cx="10895681" cy="5215016"/>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75491">
                  <a:extLst>
                    <a:ext uri="{9D8B030D-6E8A-4147-A177-3AD203B41FA5}">
                      <a16:colId xmlns:a16="http://schemas.microsoft.com/office/drawing/2014/main" val="355849608"/>
                    </a:ext>
                  </a:extLst>
                </a:gridCol>
                <a:gridCol w="2985571">
                  <a:extLst>
                    <a:ext uri="{9D8B030D-6E8A-4147-A177-3AD203B41FA5}">
                      <a16:colId xmlns:a16="http://schemas.microsoft.com/office/drawing/2014/main" val="2322590729"/>
                    </a:ext>
                  </a:extLst>
                </a:gridCol>
                <a:gridCol w="1388126">
                  <a:extLst>
                    <a:ext uri="{9D8B030D-6E8A-4147-A177-3AD203B41FA5}">
                      <a16:colId xmlns:a16="http://schemas.microsoft.com/office/drawing/2014/main" val="4283890191"/>
                    </a:ext>
                  </a:extLst>
                </a:gridCol>
                <a:gridCol w="1311007">
                  <a:extLst>
                    <a:ext uri="{9D8B030D-6E8A-4147-A177-3AD203B41FA5}">
                      <a16:colId xmlns:a16="http://schemas.microsoft.com/office/drawing/2014/main" val="333982542"/>
                    </a:ext>
                  </a:extLst>
                </a:gridCol>
                <a:gridCol w="1333041">
                  <a:extLst>
                    <a:ext uri="{9D8B030D-6E8A-4147-A177-3AD203B41FA5}">
                      <a16:colId xmlns:a16="http://schemas.microsoft.com/office/drawing/2014/main" val="4146682526"/>
                    </a:ext>
                  </a:extLst>
                </a:gridCol>
                <a:gridCol w="3002445">
                  <a:extLst>
                    <a:ext uri="{9D8B030D-6E8A-4147-A177-3AD203B41FA5}">
                      <a16:colId xmlns:a16="http://schemas.microsoft.com/office/drawing/2014/main" val="1020042537"/>
                    </a:ext>
                  </a:extLst>
                </a:gridCol>
              </a:tblGrid>
              <a:tr h="370840">
                <a:tc>
                  <a:txBody>
                    <a:bodyPr/>
                    <a:lstStyle/>
                    <a:p>
                      <a:pPr marL="0" marR="0" fontAlgn="t">
                        <a:spcBef>
                          <a:spcPts val="0"/>
                        </a:spcBef>
                        <a:spcAft>
                          <a:spcPts val="0"/>
                        </a:spcAft>
                      </a:pPr>
                      <a:r>
                        <a:rPr lang="es-MX" sz="1600" b="1" dirty="0">
                          <a:effectLst/>
                          <a:latin typeface="Agency FB" panose="020B0503020202020204" pitchFamily="34" charset="0"/>
                        </a:rPr>
                        <a:t>Cultivo</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dirty="0">
                          <a:effectLst/>
                          <a:latin typeface="Agency FB" panose="020B0503020202020204" pitchFamily="34" charset="0"/>
                        </a:rPr>
                        <a:t>Plaga</a:t>
                      </a:r>
                      <a:endParaRPr lang="es-MX" sz="1600" dirty="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del Suelo</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Humedad Relativa</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Temperatura (°C)</a:t>
                      </a:r>
                      <a:endParaRPr lang="es-MX" sz="1600">
                        <a:effectLst/>
                        <a:latin typeface="Agency FB" panose="020B0503020202020204" pitchFamily="34" charset="0"/>
                      </a:endParaRPr>
                    </a:p>
                  </a:txBody>
                  <a:tcPr marL="40104" marR="40104" marT="40104" marB="40104"/>
                </a:tc>
                <a:tc>
                  <a:txBody>
                    <a:bodyPr/>
                    <a:lstStyle/>
                    <a:p>
                      <a:pPr marL="0" marR="0" fontAlgn="t">
                        <a:spcBef>
                          <a:spcPts val="0"/>
                        </a:spcBef>
                        <a:spcAft>
                          <a:spcPts val="0"/>
                        </a:spcAft>
                      </a:pPr>
                      <a:r>
                        <a:rPr lang="es-MX" sz="1600" b="1">
                          <a:effectLst/>
                          <a:latin typeface="Agency FB" panose="020B0503020202020204" pitchFamily="34" charset="0"/>
                        </a:rPr>
                        <a:t>Otras Variables Clave</a:t>
                      </a:r>
                      <a:endParaRPr lang="es-MX" sz="1600">
                        <a:effectLst/>
                        <a:latin typeface="Agency FB" panose="020B0503020202020204" pitchFamily="34" charset="0"/>
                      </a:endParaRPr>
                    </a:p>
                  </a:txBody>
                  <a:tcPr marL="40104" marR="40104" marT="40104" marB="40104"/>
                </a:tc>
                <a:extLst>
                  <a:ext uri="{0D108BD9-81ED-4DB2-BD59-A6C34878D82A}">
                    <a16:rowId xmlns:a16="http://schemas.microsoft.com/office/drawing/2014/main" val="795823661"/>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Durazno</a:t>
                      </a:r>
                    </a:p>
                  </a:txBody>
                  <a:tcPr marL="40104" marR="40104" marT="40104" marB="40104" anchor="ctr"/>
                </a:tc>
                <a:tc>
                  <a:txBody>
                    <a:bodyPr/>
                    <a:lstStyle/>
                    <a:p>
                      <a:pPr marL="0" marR="0" fontAlgn="t">
                        <a:spcBef>
                          <a:spcPts val="0"/>
                        </a:spcBef>
                        <a:spcAft>
                          <a:spcPts val="0"/>
                        </a:spcAft>
                      </a:pPr>
                      <a:r>
                        <a:rPr lang="es-MX" sz="1600" dirty="0">
                          <a:effectLst/>
                          <a:latin typeface="Agency FB" panose="020B0503020202020204" pitchFamily="34" charset="0"/>
                        </a:rPr>
                        <a:t>Polilla oriental (</a:t>
                      </a:r>
                      <a:r>
                        <a:rPr lang="es-MX" sz="1600" dirty="0" err="1">
                          <a:effectLst/>
                          <a:latin typeface="Agency FB" panose="020B0503020202020204" pitchFamily="34" charset="0"/>
                        </a:rPr>
                        <a:t>Grapholita</a:t>
                      </a:r>
                      <a:r>
                        <a:rPr lang="es-MX" sz="1600" dirty="0">
                          <a:effectLst/>
                          <a:latin typeface="Agency FB" panose="020B0503020202020204" pitchFamily="34" charset="0"/>
                        </a:rPr>
                        <a:t> molesta)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frutos, poca ventilación</a:t>
                      </a:r>
                    </a:p>
                  </a:txBody>
                  <a:tcPr marL="40104" marR="40104" marT="40104" marB="40104"/>
                </a:tc>
                <a:extLst>
                  <a:ext uri="{0D108BD9-81ED-4DB2-BD59-A6C34878D82A}">
                    <a16:rowId xmlns:a16="http://schemas.microsoft.com/office/drawing/2014/main" val="316838547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Pulgón verde (</a:t>
                      </a:r>
                      <a:r>
                        <a:rPr lang="es-MX" sz="1600" dirty="0" err="1">
                          <a:effectLst/>
                          <a:latin typeface="Agency FB" panose="020B0503020202020204" pitchFamily="34" charset="0"/>
                        </a:rPr>
                        <a:t>Myzus</a:t>
                      </a:r>
                      <a:r>
                        <a:rPr lang="es-MX" sz="1600" dirty="0">
                          <a:effectLst/>
                          <a:latin typeface="Agency FB" panose="020B0503020202020204" pitchFamily="34" charset="0"/>
                        </a:rPr>
                        <a:t> </a:t>
                      </a:r>
                      <a:r>
                        <a:rPr lang="es-MX" sz="1600" dirty="0" err="1">
                          <a:effectLst/>
                          <a:latin typeface="Agency FB" panose="020B0503020202020204" pitchFamily="34" charset="0"/>
                        </a:rPr>
                        <a:t>persicae</a:t>
                      </a:r>
                      <a:r>
                        <a:rPr lang="es-MX" sz="1600" dirty="0">
                          <a:effectLst/>
                          <a:latin typeface="Agency FB" panose="020B0503020202020204" pitchFamily="34" charset="0"/>
                        </a:rPr>
                        <a:t>)</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18–28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nitrógeno</a:t>
                      </a:r>
                    </a:p>
                  </a:txBody>
                  <a:tcPr marL="40104" marR="40104" marT="40104" marB="40104"/>
                </a:tc>
                <a:extLst>
                  <a:ext uri="{0D108BD9-81ED-4DB2-BD59-A6C34878D82A}">
                    <a16:rowId xmlns:a16="http://schemas.microsoft.com/office/drawing/2014/main" val="2674753033"/>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Araña roja (Tetranychus urticae)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Baja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&lt; 50 %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28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seco, estrés hídrico</a:t>
                      </a:r>
                    </a:p>
                  </a:txBody>
                  <a:tcPr marL="40104" marR="40104" marT="40104" marB="40104"/>
                </a:tc>
                <a:extLst>
                  <a:ext uri="{0D108BD9-81ED-4DB2-BD59-A6C34878D82A}">
                    <a16:rowId xmlns:a16="http://schemas.microsoft.com/office/drawing/2014/main" val="22769041"/>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(Frankliniella occidentalis)</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Malezas cercanas, floración activa</a:t>
                      </a:r>
                    </a:p>
                  </a:txBody>
                  <a:tcPr marL="40104" marR="40104" marT="40104" marB="40104"/>
                </a:tc>
                <a:extLst>
                  <a:ext uri="{0D108BD9-81ED-4DB2-BD59-A6C34878D82A}">
                    <a16:rowId xmlns:a16="http://schemas.microsoft.com/office/drawing/2014/main" val="2553469691"/>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Chile verde</a:t>
                      </a:r>
                    </a:p>
                  </a:txBody>
                  <a:tcPr marL="40104" marR="40104" marT="40104" marB="40104" anchor="ctr"/>
                </a:tc>
                <a:tc>
                  <a:txBody>
                    <a:bodyPr/>
                    <a:lstStyle/>
                    <a:p>
                      <a:pPr marL="0" marR="0" fontAlgn="t">
                        <a:spcBef>
                          <a:spcPts val="0"/>
                        </a:spcBef>
                        <a:spcAft>
                          <a:spcPts val="0"/>
                        </a:spcAft>
                      </a:pPr>
                      <a:r>
                        <a:rPr lang="es-MX" sz="1600">
                          <a:effectLst/>
                          <a:latin typeface="Agency FB" panose="020B0503020202020204" pitchFamily="34" charset="0"/>
                        </a:rPr>
                        <a:t>Mosca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 a 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Clima cálido, monocultivo prolongado</a:t>
                      </a:r>
                    </a:p>
                  </a:txBody>
                  <a:tcPr marL="40104" marR="40104" marT="40104" marB="40104"/>
                </a:tc>
                <a:extLst>
                  <a:ext uri="{0D108BD9-81ED-4DB2-BD59-A6C34878D82A}">
                    <a16:rowId xmlns:a16="http://schemas.microsoft.com/office/drawing/2014/main" val="1643402175"/>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Pulgón del chile (Aphis gossypii)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&gt; 65 %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Brotes tiernos, exceso de fertilización</a:t>
                      </a:r>
                    </a:p>
                  </a:txBody>
                  <a:tcPr marL="40104" marR="40104" marT="40104" marB="40104"/>
                </a:tc>
                <a:extLst>
                  <a:ext uri="{0D108BD9-81ED-4DB2-BD59-A6C34878D82A}">
                    <a16:rowId xmlns:a16="http://schemas.microsoft.com/office/drawing/2014/main" val="2442132004"/>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Trips del chile (Thrips palmi)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22–30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Floración, malezas cercanas</a:t>
                      </a:r>
                    </a:p>
                  </a:txBody>
                  <a:tcPr marL="40104" marR="40104" marT="40104" marB="40104"/>
                </a:tc>
                <a:extLst>
                  <a:ext uri="{0D108BD9-81ED-4DB2-BD59-A6C34878D82A}">
                    <a16:rowId xmlns:a16="http://schemas.microsoft.com/office/drawing/2014/main" val="2826294416"/>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cogollero (Spodoptera frugiperda)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Variable</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20–32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 densidad de plantas, humedad nocturna</a:t>
                      </a:r>
                    </a:p>
                  </a:txBody>
                  <a:tcPr marL="40104" marR="40104" marT="40104" marB="40104"/>
                </a:tc>
                <a:extLst>
                  <a:ext uri="{0D108BD9-81ED-4DB2-BD59-A6C34878D82A}">
                    <a16:rowId xmlns:a16="http://schemas.microsoft.com/office/drawing/2014/main" val="2900157733"/>
                  </a:ext>
                </a:extLst>
              </a:tr>
              <a:tr h="370840">
                <a:tc rowSpan="4">
                  <a:txBody>
                    <a:bodyPr/>
                    <a:lstStyle/>
                    <a:p>
                      <a:pPr marL="0" marR="0" fontAlgn="t">
                        <a:spcBef>
                          <a:spcPts val="0"/>
                        </a:spcBef>
                        <a:spcAft>
                          <a:spcPts val="0"/>
                        </a:spcAft>
                      </a:pPr>
                      <a:r>
                        <a:rPr lang="es-MX" sz="1600" b="1" dirty="0">
                          <a:effectLst/>
                          <a:latin typeface="Agency FB" panose="020B0503020202020204" pitchFamily="34" charset="0"/>
                        </a:rPr>
                        <a:t>Algodón</a:t>
                      </a:r>
                    </a:p>
                  </a:txBody>
                  <a:tcPr marL="40104" marR="40104" marT="40104" marB="40104" anchor="ctr"/>
                </a:tc>
                <a:tc>
                  <a:txBody>
                    <a:bodyPr/>
                    <a:lstStyle/>
                    <a:p>
                      <a:pPr marL="0" marR="0" fontAlgn="t">
                        <a:spcBef>
                          <a:spcPts val="0"/>
                        </a:spcBef>
                        <a:spcAft>
                          <a:spcPts val="0"/>
                        </a:spcAft>
                      </a:pPr>
                      <a:r>
                        <a:rPr lang="es-MX" sz="1600">
                          <a:effectLst/>
                          <a:latin typeface="Agency FB" panose="020B0503020202020204" pitchFamily="34" charset="0"/>
                        </a:rPr>
                        <a:t>Gusano rosado (Pectinophora gossypiella)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Baja a 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Fructificación activa, poca rotación de cultivos</a:t>
                      </a:r>
                    </a:p>
                  </a:txBody>
                  <a:tcPr marL="40104" marR="40104" marT="40104" marB="40104"/>
                </a:tc>
                <a:extLst>
                  <a:ext uri="{0D108BD9-81ED-4DB2-BD59-A6C34878D82A}">
                    <a16:rowId xmlns:a16="http://schemas.microsoft.com/office/drawing/2014/main" val="2205238332"/>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Mosquita blanca (Bemisia tabaci)</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Alta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&gt; 60 %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25–35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Clima cálido, alta densidad foliar</a:t>
                      </a:r>
                    </a:p>
                  </a:txBody>
                  <a:tcPr marL="40104" marR="40104" marT="40104" marB="40104"/>
                </a:tc>
                <a:extLst>
                  <a:ext uri="{0D108BD9-81ED-4DB2-BD59-A6C34878D82A}">
                    <a16:rowId xmlns:a16="http://schemas.microsoft.com/office/drawing/2014/main" val="3358056555"/>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Picudo del algodonero (Anthonomus grandis)</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50–70 %</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20–30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Presencia de botones florales, poca vigilancia</a:t>
                      </a:r>
                    </a:p>
                  </a:txBody>
                  <a:tcPr marL="40104" marR="40104" marT="40104" marB="40104"/>
                </a:tc>
                <a:extLst>
                  <a:ext uri="{0D108BD9-81ED-4DB2-BD59-A6C34878D82A}">
                    <a16:rowId xmlns:a16="http://schemas.microsoft.com/office/drawing/2014/main" val="2714799067"/>
                  </a:ext>
                </a:extLst>
              </a:tr>
              <a:tr h="370840">
                <a:tc vMerge="1">
                  <a:txBody>
                    <a:bodyPr/>
                    <a:lstStyle/>
                    <a:p>
                      <a:pPr marL="0" marR="0" fontAlgn="t">
                        <a:spcBef>
                          <a:spcPts val="0"/>
                        </a:spcBef>
                        <a:spcAft>
                          <a:spcPts val="0"/>
                        </a:spcAft>
                      </a:pPr>
                      <a:r>
                        <a:rPr lang="es-MX" sz="1600" dirty="0">
                          <a:effectLst/>
                          <a:latin typeface="Agency FB" panose="020B0503020202020204" pitchFamily="34" charset="0"/>
                        </a:rPr>
                        <a:t>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Gusano bellotero (Helicoverpa zea)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Media</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50–80 %</a:t>
                      </a:r>
                    </a:p>
                  </a:txBody>
                  <a:tcPr marL="40104" marR="40104" marT="40104" marB="40104"/>
                </a:tc>
                <a:tc>
                  <a:txBody>
                    <a:bodyPr/>
                    <a:lstStyle/>
                    <a:p>
                      <a:pPr marL="0" marR="0" fontAlgn="t">
                        <a:spcBef>
                          <a:spcPts val="0"/>
                        </a:spcBef>
                        <a:spcAft>
                          <a:spcPts val="0"/>
                        </a:spcAft>
                      </a:pPr>
                      <a:r>
                        <a:rPr lang="es-MX" sz="1600">
                          <a:effectLst/>
                          <a:latin typeface="Agency FB" panose="020B0503020202020204" pitchFamily="34" charset="0"/>
                        </a:rPr>
                        <a:t>22–32 °C</a:t>
                      </a:r>
                    </a:p>
                  </a:txBody>
                  <a:tcPr marL="40104" marR="40104" marT="40104" marB="40104"/>
                </a:tc>
                <a:tc>
                  <a:txBody>
                    <a:bodyPr/>
                    <a:lstStyle/>
                    <a:p>
                      <a:pPr marL="0" marR="0" fontAlgn="t">
                        <a:spcBef>
                          <a:spcPts val="0"/>
                        </a:spcBef>
                        <a:spcAft>
                          <a:spcPts val="0"/>
                        </a:spcAft>
                      </a:pPr>
                      <a:r>
                        <a:rPr lang="es-MX" sz="1600" dirty="0">
                          <a:effectLst/>
                          <a:latin typeface="Agency FB" panose="020B0503020202020204" pitchFamily="34" charset="0"/>
                        </a:rPr>
                        <a:t>Alta humedad nocturna, floración activa</a:t>
                      </a:r>
                    </a:p>
                  </a:txBody>
                  <a:tcPr marL="40104" marR="40104" marT="40104" marB="40104"/>
                </a:tc>
                <a:extLst>
                  <a:ext uri="{0D108BD9-81ED-4DB2-BD59-A6C34878D82A}">
                    <a16:rowId xmlns:a16="http://schemas.microsoft.com/office/drawing/2014/main" val="444544300"/>
                  </a:ext>
                </a:extLst>
              </a:tr>
            </a:tbl>
          </a:graphicData>
        </a:graphic>
      </p:graphicFrame>
    </p:spTree>
    <p:extLst>
      <p:ext uri="{BB962C8B-B14F-4D97-AF65-F5344CB8AC3E}">
        <p14:creationId xmlns:p14="http://schemas.microsoft.com/office/powerpoint/2010/main" val="122749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09A517E-B180-3FC9-BA0A-A1A686705FD6}"/>
              </a:ext>
            </a:extLst>
          </p:cNvPr>
          <p:cNvPicPr>
            <a:picLocks noChangeAspect="1"/>
          </p:cNvPicPr>
          <p:nvPr/>
        </p:nvPicPr>
        <p:blipFill>
          <a:blip r:embed="rId3"/>
          <a:stretch>
            <a:fillRect/>
          </a:stretch>
        </p:blipFill>
        <p:spPr>
          <a:xfrm>
            <a:off x="0" y="0"/>
            <a:ext cx="12192000" cy="6858000"/>
          </a:xfrm>
          <a:prstGeom prst="rect">
            <a:avLst/>
          </a:prstGeom>
        </p:spPr>
      </p:pic>
      <p:grpSp>
        <p:nvGrpSpPr>
          <p:cNvPr id="62" name="Grupo 61">
            <a:extLst>
              <a:ext uri="{FF2B5EF4-FFF2-40B4-BE49-F238E27FC236}">
                <a16:creationId xmlns:a16="http://schemas.microsoft.com/office/drawing/2014/main" id="{053105EA-DBA1-C51C-4EC7-928AF175E61A}"/>
              </a:ext>
            </a:extLst>
          </p:cNvPr>
          <p:cNvGrpSpPr/>
          <p:nvPr/>
        </p:nvGrpSpPr>
        <p:grpSpPr>
          <a:xfrm>
            <a:off x="609600" y="2286000"/>
            <a:ext cx="7869168" cy="2733130"/>
            <a:chOff x="609600" y="2286000"/>
            <a:chExt cx="7869168" cy="2733130"/>
          </a:xfrm>
        </p:grpSpPr>
        <p:sp>
          <p:nvSpPr>
            <p:cNvPr id="8" name="Rectángulo: esquinas redondeadas 7">
              <a:extLst>
                <a:ext uri="{FF2B5EF4-FFF2-40B4-BE49-F238E27FC236}">
                  <a16:creationId xmlns:a16="http://schemas.microsoft.com/office/drawing/2014/main" id="{7277BE28-459C-7F59-99CC-88ACBB9FB3B5}"/>
                </a:ext>
              </a:extLst>
            </p:cNvPr>
            <p:cNvSpPr/>
            <p:nvPr/>
          </p:nvSpPr>
          <p:spPr>
            <a:xfrm>
              <a:off x="609600" y="2286000"/>
              <a:ext cx="6727371" cy="1665514"/>
            </a:xfrm>
            <a:prstGeom prst="roundRect">
              <a:avLst>
                <a:gd name="adj" fmla="val 10503"/>
              </a:avLst>
            </a:prstGeom>
            <a:solidFill>
              <a:srgbClr val="FFFFFF">
                <a:alpha val="5019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3728FE01-7463-1B63-D300-071EF9C67AEE}"/>
                </a:ext>
              </a:extLst>
            </p:cNvPr>
            <p:cNvSpPr txBox="1"/>
            <p:nvPr/>
          </p:nvSpPr>
          <p:spPr>
            <a:xfrm>
              <a:off x="978609" y="2306631"/>
              <a:ext cx="6090931" cy="1754326"/>
            </a:xfrm>
            <a:prstGeom prst="rect">
              <a:avLst/>
            </a:prstGeom>
            <a:noFill/>
            <a:effectLst>
              <a:glow rad="127000">
                <a:schemeClr val="tx1"/>
              </a:glow>
              <a:outerShdw blurRad="50800" dist="38100" dir="2700000" algn="tl" rotWithShape="0">
                <a:prstClr val="black">
                  <a:alpha val="40000"/>
                </a:prstClr>
              </a:outerShdw>
            </a:effectLst>
          </p:spPr>
          <p:txBody>
            <a:bodyPr wrap="square" rtlCol="0">
              <a:spAutoFit/>
            </a:bodyPr>
            <a:lstStyle/>
            <a:p>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Automatización</a:t>
              </a:r>
              <a:b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br>
              <a:r>
                <a:rPr lang="es-MX" sz="5400" b="1" dirty="0">
                  <a:solidFill>
                    <a:schemeClr val="bg1"/>
                  </a:solidFill>
                  <a:effectLst>
                    <a:outerShdw blurRad="38100" dist="38100" dir="2700000" algn="tl">
                      <a:srgbClr val="000000">
                        <a:alpha val="43137"/>
                      </a:srgbClr>
                    </a:outerShdw>
                  </a:effectLst>
                  <a:latin typeface="Agency FB" panose="020B0503020202020204" pitchFamily="34" charset="0"/>
                </a:rPr>
                <a:t>¿</a:t>
              </a:r>
              <a:r>
                <a:rPr lang="es-MX" sz="4000" b="1" dirty="0">
                  <a:solidFill>
                    <a:schemeClr val="bg1"/>
                  </a:solidFill>
                  <a:effectLst>
                    <a:outerShdw blurRad="38100" dist="38100" dir="2700000" algn="tl">
                      <a:srgbClr val="000000">
                        <a:alpha val="43137"/>
                      </a:srgbClr>
                    </a:outerShdw>
                  </a:effectLst>
                  <a:latin typeface="Agency FB" panose="020B0503020202020204" pitchFamily="34" charset="0"/>
                </a:rPr>
                <a:t>Eficiencia del Riego?</a:t>
              </a:r>
              <a:endParaRPr lang="es-MX"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cxnSp>
          <p:nvCxnSpPr>
            <p:cNvPr id="55" name="Conector recto 54">
              <a:extLst>
                <a:ext uri="{FF2B5EF4-FFF2-40B4-BE49-F238E27FC236}">
                  <a16:creationId xmlns:a16="http://schemas.microsoft.com/office/drawing/2014/main" id="{D87A5E82-BD3A-A46A-75BE-204AA2969B3E}"/>
                </a:ext>
              </a:extLst>
            </p:cNvPr>
            <p:cNvCxnSpPr>
              <a:cxnSpLocks/>
            </p:cNvCxnSpPr>
            <p:nvPr/>
          </p:nvCxnSpPr>
          <p:spPr>
            <a:xfrm>
              <a:off x="3973285" y="3951514"/>
              <a:ext cx="698500" cy="100148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A5829C8A-36CB-901C-BC22-C97FBF476903}"/>
                </a:ext>
              </a:extLst>
            </p:cNvPr>
            <p:cNvCxnSpPr>
              <a:cxnSpLocks/>
            </p:cNvCxnSpPr>
            <p:nvPr/>
          </p:nvCxnSpPr>
          <p:spPr>
            <a:xfrm>
              <a:off x="4665435" y="4948464"/>
              <a:ext cx="367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Elipse 59">
              <a:extLst>
                <a:ext uri="{FF2B5EF4-FFF2-40B4-BE49-F238E27FC236}">
                  <a16:creationId xmlns:a16="http://schemas.microsoft.com/office/drawing/2014/main" id="{9E798CCD-86DA-17B3-B767-B29CFF60E5C1}"/>
                </a:ext>
              </a:extLst>
            </p:cNvPr>
            <p:cNvSpPr/>
            <p:nvPr/>
          </p:nvSpPr>
          <p:spPr>
            <a:xfrm>
              <a:off x="8337435" y="4877797"/>
              <a:ext cx="141333" cy="141333"/>
            </a:xfrm>
            <a:prstGeom prst="ellipse">
              <a:avLst/>
            </a:prstGeom>
            <a:solidFill>
              <a:srgbClr val="FFFFFF">
                <a:alpha val="6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77742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065385EC-F803-7D9A-AFB7-587D9DBC2581}"/>
              </a:ext>
            </a:extLst>
          </p:cNvPr>
          <p:cNvGraphicFramePr/>
          <p:nvPr>
            <p:extLst>
              <p:ext uri="{D42A27DB-BD31-4B8C-83A1-F6EECF244321}">
                <p14:modId xmlns:p14="http://schemas.microsoft.com/office/powerpoint/2010/main" val="1415717461"/>
              </p:ext>
            </p:extLst>
          </p:nvPr>
        </p:nvGraphicFramePr>
        <p:xfrm>
          <a:off x="2657888" y="1925048"/>
          <a:ext cx="6721244" cy="44588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4437630D-B52D-FC30-BFC0-D5D9AD8BFE42}"/>
              </a:ext>
            </a:extLst>
          </p:cNvPr>
          <p:cNvSpPr txBox="1"/>
          <p:nvPr/>
        </p:nvSpPr>
        <p:spPr>
          <a:xfrm>
            <a:off x="2735378" y="370412"/>
            <a:ext cx="6721244" cy="1261884"/>
          </a:xfrm>
          <a:prstGeom prst="rect">
            <a:avLst/>
          </a:prstGeom>
          <a:noFill/>
        </p:spPr>
        <p:txBody>
          <a:bodyPr wrap="square">
            <a:spAutoFit/>
          </a:bodyPr>
          <a:lstStyle/>
          <a:p>
            <a:pPr algn="ctr"/>
            <a:r>
              <a:rPr lang="es-MX" sz="2800" b="1" dirty="0">
                <a:latin typeface="Agency FB" panose="020B0503020202020204" pitchFamily="34" charset="0"/>
              </a:rPr>
              <a:t>Tecnología y Agricultura de Precisión</a:t>
            </a:r>
          </a:p>
          <a:p>
            <a:pPr algn="ctr"/>
            <a:r>
              <a:rPr lang="es-MX" sz="2400" dirty="0">
                <a:latin typeface="Agency FB" panose="020B0503020202020204" pitchFamily="34" charset="0"/>
              </a:rPr>
              <a:t>Agricultura inteligente basada en datos para mejorar la  sustentabilidad en el manejo de recursos naturales</a:t>
            </a:r>
          </a:p>
        </p:txBody>
      </p:sp>
    </p:spTree>
    <p:extLst>
      <p:ext uri="{BB962C8B-B14F-4D97-AF65-F5344CB8AC3E}">
        <p14:creationId xmlns:p14="http://schemas.microsoft.com/office/powerpoint/2010/main" val="3264674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48" name="Grupo 47">
            <a:extLst>
              <a:ext uri="{FF2B5EF4-FFF2-40B4-BE49-F238E27FC236}">
                <a16:creationId xmlns:a16="http://schemas.microsoft.com/office/drawing/2014/main" id="{8FCA0696-8BFB-450E-AF69-D6B206DC9631}"/>
              </a:ext>
            </a:extLst>
          </p:cNvPr>
          <p:cNvGrpSpPr/>
          <p:nvPr/>
        </p:nvGrpSpPr>
        <p:grpSpPr>
          <a:xfrm>
            <a:off x="1905802" y="1648247"/>
            <a:ext cx="5294390" cy="4887644"/>
            <a:chOff x="3860676" y="1666670"/>
            <a:chExt cx="4978524" cy="4596045"/>
          </a:xfrm>
        </p:grpSpPr>
        <p:pic>
          <p:nvPicPr>
            <p:cNvPr id="3" name="Imagen 2">
              <a:extLst>
                <a:ext uri="{FF2B5EF4-FFF2-40B4-BE49-F238E27FC236}">
                  <a16:creationId xmlns:a16="http://schemas.microsoft.com/office/drawing/2014/main" id="{DC73A440-0159-45A7-B8E6-5069313511F7}"/>
                </a:ext>
              </a:extLst>
            </p:cNvPr>
            <p:cNvPicPr>
              <a:picLocks noChangeAspect="1"/>
            </p:cNvPicPr>
            <p:nvPr/>
          </p:nvPicPr>
          <p:blipFill rotWithShape="1">
            <a:blip r:embed="rId3"/>
            <a:srcRect l="10006" t="5742" r="13862" b="12140"/>
            <a:stretch/>
          </p:blipFill>
          <p:spPr>
            <a:xfrm>
              <a:off x="3860676" y="1666670"/>
              <a:ext cx="3737499" cy="2272684"/>
            </a:xfrm>
            <a:prstGeom prst="rect">
              <a:avLst/>
            </a:prstGeom>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FB6D7600-6F9D-4503-886D-5C419FC073AB}"/>
                </a:ext>
              </a:extLst>
            </p:cNvPr>
            <p:cNvPicPr>
              <a:picLocks noChangeAspect="1"/>
            </p:cNvPicPr>
            <p:nvPr/>
          </p:nvPicPr>
          <p:blipFill>
            <a:blip r:embed="rId4"/>
            <a:stretch>
              <a:fillRect/>
            </a:stretch>
          </p:blipFill>
          <p:spPr>
            <a:xfrm>
              <a:off x="6228315" y="5171275"/>
              <a:ext cx="705760" cy="668737"/>
            </a:xfrm>
            <a:prstGeom prst="rect">
              <a:avLst/>
            </a:prstGeom>
            <a:effectLst>
              <a:outerShdw blurRad="50800" dist="38100" dir="2700000" algn="tl" rotWithShape="0">
                <a:prstClr val="black">
                  <a:alpha val="40000"/>
                </a:prstClr>
              </a:outerShdw>
            </a:effectLst>
          </p:spPr>
        </p:pic>
        <p:pic>
          <p:nvPicPr>
            <p:cNvPr id="16" name="Imagen 15">
              <a:extLst>
                <a:ext uri="{FF2B5EF4-FFF2-40B4-BE49-F238E27FC236}">
                  <a16:creationId xmlns:a16="http://schemas.microsoft.com/office/drawing/2014/main" id="{391F5E49-1F05-4CC2-88DC-641698211ED5}"/>
                </a:ext>
              </a:extLst>
            </p:cNvPr>
            <p:cNvPicPr>
              <a:picLocks noChangeAspect="1"/>
            </p:cNvPicPr>
            <p:nvPr/>
          </p:nvPicPr>
          <p:blipFill>
            <a:blip r:embed="rId4"/>
            <a:stretch>
              <a:fillRect/>
            </a:stretch>
          </p:blipFill>
          <p:spPr>
            <a:xfrm>
              <a:off x="4845905" y="5171275"/>
              <a:ext cx="705760" cy="668737"/>
            </a:xfrm>
            <a:prstGeom prst="rect">
              <a:avLst/>
            </a:prstGeom>
            <a:effectLst>
              <a:outerShdw blurRad="50800" dist="38100" dir="2700000" algn="tl" rotWithShape="0">
                <a:prstClr val="black">
                  <a:alpha val="40000"/>
                </a:prstClr>
              </a:outerShdw>
            </a:effectLst>
          </p:spPr>
        </p:pic>
        <p:cxnSp>
          <p:nvCxnSpPr>
            <p:cNvPr id="8" name="Conector: angular 7">
              <a:extLst>
                <a:ext uri="{FF2B5EF4-FFF2-40B4-BE49-F238E27FC236}">
                  <a16:creationId xmlns:a16="http://schemas.microsoft.com/office/drawing/2014/main" id="{4689550D-C59E-44CC-ABF0-215367588A5D}"/>
                </a:ext>
              </a:extLst>
            </p:cNvPr>
            <p:cNvCxnSpPr>
              <a:cxnSpLocks/>
            </p:cNvCxnSpPr>
            <p:nvPr/>
          </p:nvCxnSpPr>
          <p:spPr>
            <a:xfrm rot="5400000" flipH="1" flipV="1">
              <a:off x="4723216" y="4273924"/>
              <a:ext cx="1344344" cy="393206"/>
            </a:xfrm>
            <a:prstGeom prst="bentConnector3">
              <a:avLst>
                <a:gd name="adj1" fmla="val 25910"/>
              </a:avLst>
            </a:prstGeom>
          </p:spPr>
          <p:style>
            <a:lnRef idx="2">
              <a:schemeClr val="dk1"/>
            </a:lnRef>
            <a:fillRef idx="0">
              <a:schemeClr val="dk1"/>
            </a:fillRef>
            <a:effectRef idx="1">
              <a:schemeClr val="dk1"/>
            </a:effectRef>
            <a:fontRef idx="minor">
              <a:schemeClr val="tx1"/>
            </a:fontRef>
          </p:style>
        </p:cxnSp>
        <p:cxnSp>
          <p:nvCxnSpPr>
            <p:cNvPr id="22" name="Conector: angular 21">
              <a:extLst>
                <a:ext uri="{FF2B5EF4-FFF2-40B4-BE49-F238E27FC236}">
                  <a16:creationId xmlns:a16="http://schemas.microsoft.com/office/drawing/2014/main" id="{2DD9A725-9F15-4A11-AE3C-163EA091FAAA}"/>
                </a:ext>
              </a:extLst>
            </p:cNvPr>
            <p:cNvCxnSpPr>
              <a:cxnSpLocks/>
            </p:cNvCxnSpPr>
            <p:nvPr/>
          </p:nvCxnSpPr>
          <p:spPr>
            <a:xfrm rot="16200000" flipV="1">
              <a:off x="5708543" y="4273925"/>
              <a:ext cx="1344344" cy="393206"/>
            </a:xfrm>
            <a:prstGeom prst="bentConnector3">
              <a:avLst>
                <a:gd name="adj1" fmla="val 25981"/>
              </a:avLst>
            </a:prstGeom>
          </p:spPr>
          <p:style>
            <a:lnRef idx="2">
              <a:schemeClr val="dk1"/>
            </a:lnRef>
            <a:fillRef idx="0">
              <a:schemeClr val="dk1"/>
            </a:fillRef>
            <a:effectRef idx="1">
              <a:schemeClr val="dk1"/>
            </a:effectRef>
            <a:fontRef idx="minor">
              <a:schemeClr val="tx1"/>
            </a:fontRef>
          </p:style>
        </p:cxnSp>
        <p:sp>
          <p:nvSpPr>
            <p:cNvPr id="23" name="CuadroTexto 22">
              <a:extLst>
                <a:ext uri="{FF2B5EF4-FFF2-40B4-BE49-F238E27FC236}">
                  <a16:creationId xmlns:a16="http://schemas.microsoft.com/office/drawing/2014/main" id="{F7EC87E3-4BC1-4BAC-8173-ECE9DAF6C4B7}"/>
                </a:ext>
              </a:extLst>
            </p:cNvPr>
            <p:cNvSpPr txBox="1"/>
            <p:nvPr/>
          </p:nvSpPr>
          <p:spPr>
            <a:xfrm>
              <a:off x="5561565" y="5351754"/>
              <a:ext cx="666750" cy="307777"/>
            </a:xfrm>
            <a:prstGeom prst="rect">
              <a:avLst/>
            </a:prstGeom>
            <a:noFill/>
          </p:spPr>
          <p:txBody>
            <a:bodyPr wrap="square" rtlCol="0">
              <a:spAutoFit/>
            </a:bodyPr>
            <a:lstStyle/>
            <a:p>
              <a:pPr algn="ctr"/>
              <a:r>
                <a:rPr lang="es-MX" dirty="0">
                  <a:solidFill>
                    <a:srgbClr val="102023"/>
                  </a:solidFill>
                </a:rPr>
                <a:t>■ ■ ■</a:t>
              </a:r>
            </a:p>
          </p:txBody>
        </p:sp>
        <p:pic>
          <p:nvPicPr>
            <p:cNvPr id="27" name="Imagen 26">
              <a:extLst>
                <a:ext uri="{FF2B5EF4-FFF2-40B4-BE49-F238E27FC236}">
                  <a16:creationId xmlns:a16="http://schemas.microsoft.com/office/drawing/2014/main" id="{2C5A25C6-2C80-47AD-9DBC-899D7EEF92C5}"/>
                </a:ext>
              </a:extLst>
            </p:cNvPr>
            <p:cNvPicPr>
              <a:picLocks noChangeAspect="1"/>
            </p:cNvPicPr>
            <p:nvPr/>
          </p:nvPicPr>
          <p:blipFill rotWithShape="1">
            <a:blip r:embed="rId5"/>
            <a:srcRect l="15365" t="26844" r="9482" b="24778"/>
            <a:stretch/>
          </p:blipFill>
          <p:spPr>
            <a:xfrm>
              <a:off x="7297349" y="5099335"/>
              <a:ext cx="1196728" cy="769660"/>
            </a:xfrm>
            <a:prstGeom prst="rect">
              <a:avLst/>
            </a:prstGeom>
            <a:effectLst>
              <a:outerShdw blurRad="50800" dist="38100" dir="2700000" algn="tl" rotWithShape="0">
                <a:prstClr val="black">
                  <a:alpha val="40000"/>
                </a:prstClr>
              </a:outerShdw>
            </a:effectLst>
          </p:spPr>
        </p:pic>
        <p:cxnSp>
          <p:nvCxnSpPr>
            <p:cNvPr id="39" name="Conector: angular 38">
              <a:extLst>
                <a:ext uri="{FF2B5EF4-FFF2-40B4-BE49-F238E27FC236}">
                  <a16:creationId xmlns:a16="http://schemas.microsoft.com/office/drawing/2014/main" id="{80025E1E-FDDC-4CAC-95C4-E6DE5A8EE725}"/>
                </a:ext>
              </a:extLst>
            </p:cNvPr>
            <p:cNvCxnSpPr/>
            <p:nvPr/>
          </p:nvCxnSpPr>
          <p:spPr>
            <a:xfrm rot="16200000" flipV="1">
              <a:off x="6510642" y="3798356"/>
              <a:ext cx="1300980" cy="1300977"/>
            </a:xfrm>
            <a:prstGeom prst="bentConnector3">
              <a:avLst/>
            </a:prstGeom>
          </p:spPr>
          <p:style>
            <a:lnRef idx="2">
              <a:schemeClr val="dk1"/>
            </a:lnRef>
            <a:fillRef idx="0">
              <a:schemeClr val="dk1"/>
            </a:fillRef>
            <a:effectRef idx="1">
              <a:schemeClr val="dk1"/>
            </a:effectRef>
            <a:fontRef idx="minor">
              <a:schemeClr val="tx1"/>
            </a:fontRef>
          </p:style>
        </p:cxnSp>
        <p:cxnSp>
          <p:nvCxnSpPr>
            <p:cNvPr id="40" name="Conector: angular 39">
              <a:extLst>
                <a:ext uri="{FF2B5EF4-FFF2-40B4-BE49-F238E27FC236}">
                  <a16:creationId xmlns:a16="http://schemas.microsoft.com/office/drawing/2014/main" id="{2FA2B2A8-E0C5-471A-9AC8-4DD0352766B1}"/>
                </a:ext>
              </a:extLst>
            </p:cNvPr>
            <p:cNvCxnSpPr/>
            <p:nvPr/>
          </p:nvCxnSpPr>
          <p:spPr>
            <a:xfrm rot="16200000" flipV="1">
              <a:off x="6463017" y="3798356"/>
              <a:ext cx="1300980" cy="1300977"/>
            </a:xfrm>
            <a:prstGeom prst="bentConnector3">
              <a:avLst>
                <a:gd name="adj1" fmla="val 45607"/>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34" name="CuadroTexto 33">
              <a:extLst>
                <a:ext uri="{FF2B5EF4-FFF2-40B4-BE49-F238E27FC236}">
                  <a16:creationId xmlns:a16="http://schemas.microsoft.com/office/drawing/2014/main" id="{38BDF5B8-0208-4E3A-B81E-8735F0E688EE}"/>
                </a:ext>
              </a:extLst>
            </p:cNvPr>
            <p:cNvSpPr txBox="1"/>
            <p:nvPr/>
          </p:nvSpPr>
          <p:spPr>
            <a:xfrm>
              <a:off x="5054536" y="5893383"/>
              <a:ext cx="3784664" cy="369332"/>
            </a:xfrm>
            <a:prstGeom prst="rect">
              <a:avLst/>
            </a:prstGeom>
            <a:noFill/>
          </p:spPr>
          <p:txBody>
            <a:bodyPr wrap="square" rtlCol="0">
              <a:spAutoFit/>
            </a:bodyPr>
            <a:lstStyle/>
            <a:p>
              <a:r>
                <a:rPr lang="es-MX" sz="1800" b="1" dirty="0">
                  <a:solidFill>
                    <a:srgbClr val="115E21"/>
                  </a:solidFill>
                  <a:latin typeface="Agency FB" panose="020B0503020202020204" pitchFamily="34" charset="0"/>
                </a:rPr>
                <a:t>Válvulas de sección	   Sistema de bombeo</a:t>
              </a:r>
            </a:p>
          </p:txBody>
        </p:sp>
        <p:cxnSp>
          <p:nvCxnSpPr>
            <p:cNvPr id="43" name="Conector: angular 42">
              <a:extLst>
                <a:ext uri="{FF2B5EF4-FFF2-40B4-BE49-F238E27FC236}">
                  <a16:creationId xmlns:a16="http://schemas.microsoft.com/office/drawing/2014/main" id="{8ED508F0-0302-44C3-A0D9-C802D1165B35}"/>
                </a:ext>
              </a:extLst>
            </p:cNvPr>
            <p:cNvCxnSpPr>
              <a:cxnSpLocks/>
            </p:cNvCxnSpPr>
            <p:nvPr/>
          </p:nvCxnSpPr>
          <p:spPr>
            <a:xfrm rot="10800000">
              <a:off x="6934075" y="3791212"/>
              <a:ext cx="861776" cy="261937"/>
            </a:xfrm>
            <a:prstGeom prst="bentConnector3">
              <a:avLst>
                <a:gd name="adj1" fmla="val 100843"/>
              </a:avLst>
            </a:prstGeom>
          </p:spPr>
          <p:style>
            <a:lnRef idx="2">
              <a:schemeClr val="dk1"/>
            </a:lnRef>
            <a:fillRef idx="0">
              <a:schemeClr val="dk1"/>
            </a:fillRef>
            <a:effectRef idx="1">
              <a:schemeClr val="dk1"/>
            </a:effectRef>
            <a:fontRef idx="minor">
              <a:schemeClr val="tx1"/>
            </a:fontRef>
          </p:style>
        </p:cxnSp>
        <p:cxnSp>
          <p:nvCxnSpPr>
            <p:cNvPr id="49" name="Conector: angular 48">
              <a:extLst>
                <a:ext uri="{FF2B5EF4-FFF2-40B4-BE49-F238E27FC236}">
                  <a16:creationId xmlns:a16="http://schemas.microsoft.com/office/drawing/2014/main" id="{43003CB8-C1A4-42BF-B226-C25953E6DA3D}"/>
                </a:ext>
              </a:extLst>
            </p:cNvPr>
            <p:cNvCxnSpPr>
              <a:cxnSpLocks/>
            </p:cNvCxnSpPr>
            <p:nvPr/>
          </p:nvCxnSpPr>
          <p:spPr>
            <a:xfrm rot="10800000">
              <a:off x="6891338" y="3794073"/>
              <a:ext cx="899750" cy="287903"/>
            </a:xfrm>
            <a:prstGeom prst="bentConnector3">
              <a:avLst>
                <a:gd name="adj1" fmla="val 99755"/>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6" name="Imagen 35">
              <a:extLst>
                <a:ext uri="{FF2B5EF4-FFF2-40B4-BE49-F238E27FC236}">
                  <a16:creationId xmlns:a16="http://schemas.microsoft.com/office/drawing/2014/main" id="{DFA781AC-C515-46B6-9865-E52A3E3C480A}"/>
                </a:ext>
              </a:extLst>
            </p:cNvPr>
            <p:cNvPicPr>
              <a:picLocks noChangeAspect="1"/>
            </p:cNvPicPr>
            <p:nvPr/>
          </p:nvPicPr>
          <p:blipFill>
            <a:blip r:embed="rId6"/>
            <a:stretch>
              <a:fillRect/>
            </a:stretch>
          </p:blipFill>
          <p:spPr>
            <a:xfrm rot="5400000">
              <a:off x="7502592" y="3770444"/>
              <a:ext cx="388555" cy="579694"/>
            </a:xfrm>
            <a:prstGeom prst="rect">
              <a:avLst/>
            </a:prstGeom>
            <a:effectLst>
              <a:outerShdw blurRad="50800" dist="38100" dir="2700000" algn="tl" rotWithShape="0">
                <a:prstClr val="black">
                  <a:alpha val="40000"/>
                </a:prstClr>
              </a:outerShdw>
            </a:effectLst>
          </p:spPr>
        </p:pic>
      </p:grpSp>
      <p:grpSp>
        <p:nvGrpSpPr>
          <p:cNvPr id="100" name="Grupo 99">
            <a:extLst>
              <a:ext uri="{FF2B5EF4-FFF2-40B4-BE49-F238E27FC236}">
                <a16:creationId xmlns:a16="http://schemas.microsoft.com/office/drawing/2014/main" id="{F86F86D9-8D88-48CC-B30A-F40273FB2C96}"/>
              </a:ext>
            </a:extLst>
          </p:cNvPr>
          <p:cNvGrpSpPr/>
          <p:nvPr/>
        </p:nvGrpSpPr>
        <p:grpSpPr>
          <a:xfrm>
            <a:off x="6329389" y="1518067"/>
            <a:ext cx="4242591" cy="3247043"/>
            <a:chOff x="7714459" y="1406010"/>
            <a:chExt cx="4242591" cy="3247043"/>
          </a:xfrm>
        </p:grpSpPr>
        <p:grpSp>
          <p:nvGrpSpPr>
            <p:cNvPr id="78" name="Grupo 77">
              <a:extLst>
                <a:ext uri="{FF2B5EF4-FFF2-40B4-BE49-F238E27FC236}">
                  <a16:creationId xmlns:a16="http://schemas.microsoft.com/office/drawing/2014/main" id="{4902A5E5-0216-4A11-99FC-89BDFB284FFF}"/>
                </a:ext>
              </a:extLst>
            </p:cNvPr>
            <p:cNvGrpSpPr/>
            <p:nvPr/>
          </p:nvGrpSpPr>
          <p:grpSpPr>
            <a:xfrm>
              <a:off x="7714459" y="1604963"/>
              <a:ext cx="1066782" cy="2824162"/>
              <a:chOff x="7714459" y="1604963"/>
              <a:chExt cx="1066782" cy="2824162"/>
            </a:xfrm>
          </p:grpSpPr>
          <p:cxnSp>
            <p:nvCxnSpPr>
              <p:cNvPr id="51" name="Conector recto 50">
                <a:extLst>
                  <a:ext uri="{FF2B5EF4-FFF2-40B4-BE49-F238E27FC236}">
                    <a16:creationId xmlns:a16="http://schemas.microsoft.com/office/drawing/2014/main" id="{041ECCCE-BE19-4F39-860D-79813F3E560E}"/>
                  </a:ext>
                </a:extLst>
              </p:cNvPr>
              <p:cNvCxnSpPr>
                <a:cxnSpLocks/>
              </p:cNvCxnSpPr>
              <p:nvPr/>
            </p:nvCxnSpPr>
            <p:spPr>
              <a:xfrm flipH="1" flipV="1">
                <a:off x="8043863" y="3269089"/>
                <a:ext cx="737378" cy="1160036"/>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8" name="Conector recto 57">
                <a:extLst>
                  <a:ext uri="{FF2B5EF4-FFF2-40B4-BE49-F238E27FC236}">
                    <a16:creationId xmlns:a16="http://schemas.microsoft.com/office/drawing/2014/main" id="{C93768F0-FF6F-4629-8914-142B053EBC31}"/>
                  </a:ext>
                </a:extLst>
              </p:cNvPr>
              <p:cNvCxnSpPr>
                <a:cxnSpLocks/>
              </p:cNvCxnSpPr>
              <p:nvPr/>
            </p:nvCxnSpPr>
            <p:spPr>
              <a:xfrm flipH="1" flipV="1">
                <a:off x="8048625" y="3075256"/>
                <a:ext cx="732616" cy="66027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1" name="Conector recto 60">
                <a:extLst>
                  <a:ext uri="{FF2B5EF4-FFF2-40B4-BE49-F238E27FC236}">
                    <a16:creationId xmlns:a16="http://schemas.microsoft.com/office/drawing/2014/main" id="{AE57683F-A918-4886-9BCC-997C1DAED4B8}"/>
                  </a:ext>
                </a:extLst>
              </p:cNvPr>
              <p:cNvCxnSpPr>
                <a:cxnSpLocks/>
              </p:cNvCxnSpPr>
              <p:nvPr/>
            </p:nvCxnSpPr>
            <p:spPr>
              <a:xfrm flipH="1" flipV="1">
                <a:off x="8048625" y="2872928"/>
                <a:ext cx="732616" cy="484635"/>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3" name="Conector recto 62">
                <a:extLst>
                  <a:ext uri="{FF2B5EF4-FFF2-40B4-BE49-F238E27FC236}">
                    <a16:creationId xmlns:a16="http://schemas.microsoft.com/office/drawing/2014/main" id="{E8DDA77B-E333-42DD-8B49-1C4BEE5DF368}"/>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6" name="Conector recto 65">
                <a:extLst>
                  <a:ext uri="{FF2B5EF4-FFF2-40B4-BE49-F238E27FC236}">
                    <a16:creationId xmlns:a16="http://schemas.microsoft.com/office/drawing/2014/main" id="{2C878290-5EC7-43D9-B071-29EED815BC64}"/>
                  </a:ext>
                </a:extLst>
              </p:cNvPr>
              <p:cNvCxnSpPr>
                <a:cxnSpLocks/>
              </p:cNvCxnSpPr>
              <p:nvPr/>
            </p:nvCxnSpPr>
            <p:spPr>
              <a:xfrm flipH="1">
                <a:off x="8048625" y="1983581"/>
                <a:ext cx="732616" cy="4914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0" name="Conector recto 69">
                <a:extLst>
                  <a:ext uri="{FF2B5EF4-FFF2-40B4-BE49-F238E27FC236}">
                    <a16:creationId xmlns:a16="http://schemas.microsoft.com/office/drawing/2014/main" id="{6C078A2D-8C7E-4AB1-A763-34C0F8FD38F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2" name="Conector recto 71">
                <a:extLst>
                  <a:ext uri="{FF2B5EF4-FFF2-40B4-BE49-F238E27FC236}">
                    <a16:creationId xmlns:a16="http://schemas.microsoft.com/office/drawing/2014/main" id="{59BE1A3F-CA75-4E2D-8069-6855DB1E8C24}"/>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3" name="Conector recto 72">
                <a:extLst>
                  <a:ext uri="{FF2B5EF4-FFF2-40B4-BE49-F238E27FC236}">
                    <a16:creationId xmlns:a16="http://schemas.microsoft.com/office/drawing/2014/main" id="{446BB832-B5EB-489F-B6C9-F7DDAD646F34}"/>
                  </a:ext>
                </a:extLst>
              </p:cNvPr>
              <p:cNvCxnSpPr>
                <a:cxnSpLocks/>
              </p:cNvCxnSpPr>
              <p:nvPr/>
            </p:nvCxnSpPr>
            <p:spPr>
              <a:xfrm flipH="1" flipV="1">
                <a:off x="7714459" y="2670598"/>
                <a:ext cx="10440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4" name="Conector recto 73">
                <a:extLst>
                  <a:ext uri="{FF2B5EF4-FFF2-40B4-BE49-F238E27FC236}">
                    <a16:creationId xmlns:a16="http://schemas.microsoft.com/office/drawing/2014/main" id="{1AEA42E7-86C4-467F-90A8-06927E72A71F}"/>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5" name="Conector recto 74">
                <a:extLst>
                  <a:ext uri="{FF2B5EF4-FFF2-40B4-BE49-F238E27FC236}">
                    <a16:creationId xmlns:a16="http://schemas.microsoft.com/office/drawing/2014/main" id="{837CB97C-AE60-4316-9EA6-586A750DAD0F}"/>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6" name="Conector recto 75">
                <a:extLst>
                  <a:ext uri="{FF2B5EF4-FFF2-40B4-BE49-F238E27FC236}">
                    <a16:creationId xmlns:a16="http://schemas.microsoft.com/office/drawing/2014/main" id="{57A3EEE0-6A3A-4755-BF6F-4C8951045663}"/>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sp>
          <p:nvSpPr>
            <p:cNvPr id="54" name="CuadroTexto 53">
              <a:extLst>
                <a:ext uri="{FF2B5EF4-FFF2-40B4-BE49-F238E27FC236}">
                  <a16:creationId xmlns:a16="http://schemas.microsoft.com/office/drawing/2014/main" id="{0B8F6C48-94EC-4ED6-9FB1-DF76B67B53E3}"/>
                </a:ext>
              </a:extLst>
            </p:cNvPr>
            <p:cNvSpPr txBox="1"/>
            <p:nvPr/>
          </p:nvSpPr>
          <p:spPr>
            <a:xfrm>
              <a:off x="8643584" y="1406010"/>
              <a:ext cx="3313466" cy="3247043"/>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 Optimiza el uso del agua.</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Monitorea y controla hasta </a:t>
              </a:r>
              <a:r>
                <a:rPr lang="es-MX" sz="2000" b="1" dirty="0">
                  <a:solidFill>
                    <a:srgbClr val="C00000"/>
                  </a:solidFill>
                  <a:latin typeface="Agency FB" panose="020B0503020202020204" pitchFamily="34" charset="0"/>
                </a:rPr>
                <a:t>7</a:t>
              </a:r>
              <a:r>
                <a:rPr lang="es-MX" sz="2000" dirty="0">
                  <a:solidFill>
                    <a:srgbClr val="115E21"/>
                  </a:solidFill>
                  <a:latin typeface="Agency FB" panose="020B0503020202020204" pitchFamily="34" charset="0"/>
                </a:rPr>
                <a:t> secciones y </a:t>
              </a:r>
              <a:r>
                <a:rPr lang="es-MX" sz="2000" b="1" dirty="0">
                  <a:solidFill>
                    <a:srgbClr val="C00000"/>
                  </a:solidFill>
                  <a:latin typeface="Agency FB" panose="020B0503020202020204" pitchFamily="34" charset="0"/>
                </a:rPr>
                <a:t>1</a:t>
              </a:r>
              <a:r>
                <a:rPr lang="es-MX" sz="2000" dirty="0">
                  <a:solidFill>
                    <a:srgbClr val="115E21"/>
                  </a:solidFill>
                  <a:latin typeface="Agency FB" panose="020B0503020202020204" pitchFamily="34" charset="0"/>
                </a:rPr>
                <a:t> sistema de bombeo.</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Integra hasta </a:t>
              </a:r>
              <a:r>
                <a:rPr lang="es-MX" sz="2000" b="1" dirty="0">
                  <a:solidFill>
                    <a:srgbClr val="C00000"/>
                  </a:solidFill>
                  <a:latin typeface="Agency FB" panose="020B0503020202020204" pitchFamily="34" charset="0"/>
                </a:rPr>
                <a:t>10</a:t>
              </a:r>
              <a:r>
                <a:rPr lang="es-MX" sz="2000" dirty="0">
                  <a:solidFill>
                    <a:srgbClr val="115E21"/>
                  </a:solidFill>
                  <a:latin typeface="Agency FB" panose="020B0503020202020204" pitchFamily="34" charset="0"/>
                </a:rPr>
                <a:t> de nuestros sensores.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Instala tú mismo y dispón de soporte técnico 365.</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Reduce tus costos operativos</a:t>
              </a:r>
              <a:endParaRPr lang="es-MX" sz="2000" b="0" dirty="0">
                <a:solidFill>
                  <a:srgbClr val="115E21"/>
                </a:solidFill>
                <a:latin typeface="Agency FB" panose="020B0503020202020204" pitchFamily="34" charset="0"/>
                <a:cs typeface="Arial"/>
              </a:endParaRPr>
            </a:p>
          </p:txBody>
        </p:sp>
      </p:grpSp>
      <p:sp>
        <p:nvSpPr>
          <p:cNvPr id="33" name="CuadroTexto 32">
            <a:extLst>
              <a:ext uri="{FF2B5EF4-FFF2-40B4-BE49-F238E27FC236}">
                <a16:creationId xmlns:a16="http://schemas.microsoft.com/office/drawing/2014/main" id="{7A3353E6-9F04-4698-86AB-C393DB43D534}"/>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SECTORIAL</a:t>
            </a:r>
          </a:p>
        </p:txBody>
      </p:sp>
    </p:spTree>
    <p:extLst>
      <p:ext uri="{BB962C8B-B14F-4D97-AF65-F5344CB8AC3E}">
        <p14:creationId xmlns:p14="http://schemas.microsoft.com/office/powerpoint/2010/main" val="403403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59125720-33BE-4907-9A32-ACA06EDE5B12}"/>
              </a:ext>
            </a:extLst>
          </p:cNvPr>
          <p:cNvGraphicFramePr>
            <a:graphicFrameLocks noGrp="1"/>
          </p:cNvGraphicFramePr>
          <p:nvPr>
            <p:extLst>
              <p:ext uri="{D42A27DB-BD31-4B8C-83A1-F6EECF244321}">
                <p14:modId xmlns:p14="http://schemas.microsoft.com/office/powerpoint/2010/main" val="2765137891"/>
              </p:ext>
            </p:extLst>
          </p:nvPr>
        </p:nvGraphicFramePr>
        <p:xfrm>
          <a:off x="1674689" y="249312"/>
          <a:ext cx="8537824" cy="6359376"/>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631466">
                  <a:extLst>
                    <a:ext uri="{9D8B030D-6E8A-4147-A177-3AD203B41FA5}">
                      <a16:colId xmlns:a16="http://schemas.microsoft.com/office/drawing/2014/main" val="4209928163"/>
                    </a:ext>
                  </a:extLst>
                </a:gridCol>
                <a:gridCol w="4915798">
                  <a:extLst>
                    <a:ext uri="{9D8B030D-6E8A-4147-A177-3AD203B41FA5}">
                      <a16:colId xmlns:a16="http://schemas.microsoft.com/office/drawing/2014/main" val="3686839764"/>
                    </a:ext>
                  </a:extLst>
                </a:gridCol>
                <a:gridCol w="1990560">
                  <a:extLst>
                    <a:ext uri="{9D8B030D-6E8A-4147-A177-3AD203B41FA5}">
                      <a16:colId xmlns:a16="http://schemas.microsoft.com/office/drawing/2014/main" val="2640674527"/>
                    </a:ext>
                  </a:extLst>
                </a:gridCol>
              </a:tblGrid>
              <a:tr h="280003">
                <a:tc>
                  <a:txBody>
                    <a:bodyPr/>
                    <a:lstStyle/>
                    <a:p>
                      <a:pPr algn="l" fontAlgn="b"/>
                      <a:r>
                        <a:rPr lang="es-MX" sz="1800" b="1" u="none" strike="noStrike" dirty="0">
                          <a:solidFill>
                            <a:schemeClr val="bg1"/>
                          </a:solidFill>
                          <a:effectLst/>
                        </a:rPr>
                        <a:t>Hora</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tc>
                  <a:txBody>
                    <a:bodyPr/>
                    <a:lstStyle/>
                    <a:p>
                      <a:pPr algn="l" fontAlgn="b"/>
                      <a:r>
                        <a:rPr lang="es-MX" sz="1800" b="1" u="none" strike="noStrike" dirty="0">
                          <a:solidFill>
                            <a:schemeClr val="bg1"/>
                          </a:solidFill>
                          <a:effectLst/>
                        </a:rPr>
                        <a:t>Tema</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tc>
                  <a:txBody>
                    <a:bodyPr/>
                    <a:lstStyle/>
                    <a:p>
                      <a:pPr algn="l" fontAlgn="b"/>
                      <a:r>
                        <a:rPr lang="es-MX" sz="1800" b="1" u="none" strike="noStrike" dirty="0">
                          <a:solidFill>
                            <a:schemeClr val="bg1"/>
                          </a:solidFill>
                          <a:effectLst/>
                        </a:rPr>
                        <a:t>Responsable</a:t>
                      </a:r>
                      <a:endParaRPr lang="es-MX" sz="1800" b="1" i="0" u="none" strike="noStrike" dirty="0">
                        <a:solidFill>
                          <a:schemeClr val="bg1"/>
                        </a:solidFill>
                        <a:effectLst/>
                        <a:latin typeface="Calibri" panose="020F0502020204030204" pitchFamily="34" charset="0"/>
                      </a:endParaRPr>
                    </a:p>
                  </a:txBody>
                  <a:tcPr marL="6252" marR="6252" marT="6252" marB="0" anchor="b">
                    <a:solidFill>
                      <a:schemeClr val="accent1">
                        <a:lumMod val="75000"/>
                      </a:schemeClr>
                    </a:solidFill>
                  </a:tcPr>
                </a:tc>
                <a:extLst>
                  <a:ext uri="{0D108BD9-81ED-4DB2-BD59-A6C34878D82A}">
                    <a16:rowId xmlns:a16="http://schemas.microsoft.com/office/drawing/2014/main" val="3186031668"/>
                  </a:ext>
                </a:extLst>
              </a:tr>
              <a:tr h="553767">
                <a:tc>
                  <a:txBody>
                    <a:bodyPr/>
                    <a:lstStyle/>
                    <a:p>
                      <a:pPr algn="ctr" fontAlgn="t"/>
                      <a:r>
                        <a:rPr lang="es-MX" sz="1800" u="none" strike="noStrike" dirty="0">
                          <a:effectLst/>
                        </a:rPr>
                        <a:t>09:00 - 09:25 </a:t>
                      </a:r>
                      <a:br>
                        <a:rPr lang="es-MX" sz="1800" u="none" strike="noStrike" dirty="0">
                          <a:effectLst/>
                        </a:rPr>
                      </a:br>
                      <a:r>
                        <a:rPr lang="es-MX" sz="1800" u="none" strike="noStrike" dirty="0">
                          <a:effectLst/>
                        </a:rPr>
                        <a:t>(25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Recepción y Registro participantes</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Ysnagmy</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3467541898"/>
                  </a:ext>
                </a:extLst>
              </a:tr>
              <a:tr h="827531">
                <a:tc>
                  <a:txBody>
                    <a:bodyPr/>
                    <a:lstStyle/>
                    <a:p>
                      <a:pPr algn="ctr" fontAlgn="t"/>
                      <a:r>
                        <a:rPr lang="es-MX" sz="1800" u="none" strike="noStrike" dirty="0">
                          <a:effectLst/>
                        </a:rPr>
                        <a:t>09:25 - 9:30</a:t>
                      </a:r>
                    </a:p>
                    <a:p>
                      <a:pPr algn="ctr" fontAlgn="t"/>
                      <a:r>
                        <a:rPr lang="es-MX" sz="1800" u="none" strike="noStrike" dirty="0">
                          <a:effectLst/>
                        </a:rPr>
                        <a:t> (5min)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Bienvenida</a:t>
                      </a:r>
                      <a:br>
                        <a:rPr lang="es-MX" sz="1800" u="none" strike="noStrike" dirty="0">
                          <a:effectLst/>
                        </a:rPr>
                      </a:br>
                      <a:r>
                        <a:rPr lang="es-MX" sz="1800" u="none" strike="noStrike" dirty="0">
                          <a:effectLst/>
                        </a:rPr>
                        <a:t>. Explicación del programa </a:t>
                      </a:r>
                      <a:br>
                        <a:rPr lang="es-MX" sz="1800" u="none" strike="noStrike" dirty="0">
                          <a:effectLst/>
                        </a:rPr>
                      </a:br>
                      <a:r>
                        <a:rPr lang="es-MX" sz="1800" u="none" strike="noStrike" dirty="0">
                          <a:effectLst/>
                        </a:rPr>
                        <a:t>. Presentación de expositores</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Cosme, Alexis, </a:t>
                      </a:r>
                      <a:r>
                        <a:rPr lang="es-MX" sz="1800" u="none" strike="noStrike" dirty="0" err="1">
                          <a:effectLst/>
                        </a:rPr>
                        <a:t>Ysnagmy</a:t>
                      </a:r>
                      <a:r>
                        <a:rPr lang="es-MX" sz="1800" u="none" strike="noStrike" dirty="0">
                          <a:effectLst/>
                        </a:rPr>
                        <a:t>, Uziel</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303354862"/>
                  </a:ext>
                </a:extLst>
              </a:tr>
              <a:tr h="2181035">
                <a:tc>
                  <a:txBody>
                    <a:bodyPr/>
                    <a:lstStyle/>
                    <a:p>
                      <a:pPr algn="ctr" fontAlgn="t"/>
                      <a:r>
                        <a:rPr lang="es-MX" sz="1800" u="none" strike="noStrike" dirty="0">
                          <a:effectLst/>
                        </a:rPr>
                        <a:t>09:30 - 10:50</a:t>
                      </a:r>
                    </a:p>
                    <a:p>
                      <a:pPr algn="ctr" fontAlgn="t"/>
                      <a:r>
                        <a:rPr lang="es-MX" sz="1800" u="none" strike="noStrike" dirty="0">
                          <a:effectLst/>
                        </a:rPr>
                        <a:t>(1h:20min)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dirty="0">
                          <a:effectLst/>
                        </a:rPr>
                        <a:t>Las tecnologías de DTA-Agrícola</a:t>
                      </a:r>
                      <a:br>
                        <a:rPr lang="es-MX" sz="1800" u="none" strike="noStrike" dirty="0">
                          <a:effectLst/>
                        </a:rPr>
                      </a:br>
                      <a:r>
                        <a:rPr lang="es-MX" sz="1800" u="none" strike="noStrike" dirty="0">
                          <a:effectLst/>
                        </a:rPr>
                        <a:t>. Sensores</a:t>
                      </a:r>
                      <a:br>
                        <a:rPr lang="es-MX" sz="1800" u="none" strike="noStrike" dirty="0">
                          <a:effectLst/>
                        </a:rPr>
                      </a:br>
                      <a:r>
                        <a:rPr lang="es-MX" sz="1800" u="none" strike="noStrike" dirty="0">
                          <a:effectLst/>
                        </a:rPr>
                        <a:t>  . Sondas de DTA-Agrícola</a:t>
                      </a:r>
                      <a:br>
                        <a:rPr lang="es-MX" sz="1800" u="none" strike="noStrike" dirty="0">
                          <a:effectLst/>
                        </a:rPr>
                      </a:br>
                      <a:r>
                        <a:rPr lang="es-MX" sz="1800" u="none" strike="noStrike" dirty="0">
                          <a:effectLst/>
                        </a:rPr>
                        <a:t>  . Manipulación en campo</a:t>
                      </a:r>
                      <a:br>
                        <a:rPr lang="es-MX" sz="1800" u="none" strike="noStrike" dirty="0">
                          <a:effectLst/>
                        </a:rPr>
                      </a:br>
                      <a:r>
                        <a:rPr lang="es-MX" sz="1800" u="none" strike="noStrike" dirty="0">
                          <a:effectLst/>
                        </a:rPr>
                        <a:t>  . Configuración</a:t>
                      </a:r>
                      <a:br>
                        <a:rPr lang="es-MX" sz="1800" u="none" strike="noStrike" dirty="0">
                          <a:effectLst/>
                        </a:rPr>
                      </a:br>
                      <a:r>
                        <a:rPr lang="es-MX" sz="1800" u="none" strike="noStrike" dirty="0">
                          <a:effectLst/>
                        </a:rPr>
                        <a:t>  . Historial</a:t>
                      </a:r>
                      <a:br>
                        <a:rPr lang="es-MX" sz="1800" u="none" strike="noStrike" dirty="0">
                          <a:effectLst/>
                        </a:rPr>
                      </a:br>
                      <a:r>
                        <a:rPr lang="es-MX" sz="1800" u="none" strike="noStrike" dirty="0">
                          <a:effectLst/>
                        </a:rPr>
                        <a:t>  . Alertas</a:t>
                      </a:r>
                      <a:br>
                        <a:rPr lang="es-MX" sz="1800" u="none" strike="noStrike" dirty="0">
                          <a:effectLst/>
                        </a:rPr>
                      </a:br>
                      <a:r>
                        <a:rPr lang="es-MX" sz="1800" u="none" strike="noStrike" dirty="0">
                          <a:effectLst/>
                        </a:rPr>
                        <a:t>  . Interpretación de los datos</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Cosme, Alexis</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2625240647"/>
                  </a:ext>
                </a:extLst>
              </a:tr>
              <a:tr h="553767">
                <a:tc>
                  <a:txBody>
                    <a:bodyPr/>
                    <a:lstStyle/>
                    <a:p>
                      <a:pPr algn="ctr" fontAlgn="t"/>
                      <a:r>
                        <a:rPr lang="es-MX" sz="1800" u="none" strike="noStrike" dirty="0">
                          <a:effectLst/>
                        </a:rPr>
                        <a:t>10:50 - 11:00 </a:t>
                      </a:r>
                    </a:p>
                    <a:p>
                      <a:pPr algn="ctr" fontAlgn="t"/>
                      <a:r>
                        <a:rPr lang="es-MX" sz="1800" u="none" strike="noStrike" dirty="0">
                          <a:effectLst/>
                        </a:rPr>
                        <a:t>(10 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Receso</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 </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636723939"/>
                  </a:ext>
                </a:extLst>
              </a:tr>
              <a:tr h="827531">
                <a:tc>
                  <a:txBody>
                    <a:bodyPr/>
                    <a:lstStyle/>
                    <a:p>
                      <a:pPr algn="ctr" fontAlgn="t"/>
                      <a:r>
                        <a:rPr lang="es-MX" sz="1800" u="none" strike="noStrike" dirty="0">
                          <a:effectLst/>
                        </a:rPr>
                        <a:t>11:00 - 11:30 </a:t>
                      </a:r>
                    </a:p>
                    <a:p>
                      <a:pPr algn="ctr" fontAlgn="t"/>
                      <a:r>
                        <a:rPr lang="es-MX" sz="1800" u="none" strike="noStrike" dirty="0">
                          <a:effectLst/>
                        </a:rPr>
                        <a:t>(30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Automatización del riego</a:t>
                      </a:r>
                      <a:br>
                        <a:rPr lang="es-MX" sz="1800" u="none" strike="noStrike">
                          <a:effectLst/>
                        </a:rPr>
                      </a:br>
                      <a:r>
                        <a:rPr lang="es-MX" sz="1800" u="none" strike="noStrike">
                          <a:effectLst/>
                        </a:rPr>
                        <a:t>. Reigo sectorial</a:t>
                      </a:r>
                      <a:br>
                        <a:rPr lang="es-MX" sz="1800" u="none" strike="noStrike">
                          <a:effectLst/>
                        </a:rPr>
                      </a:br>
                      <a:r>
                        <a:rPr lang="es-MX" sz="1800" u="none" strike="noStrike">
                          <a:effectLst/>
                        </a:rPr>
                        <a:t>. Movimiento continuo</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Cosme</a:t>
                      </a:r>
                      <a:endParaRPr lang="es-MX" sz="1800" b="0" i="0" u="none" strike="noStrike">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439628119"/>
                  </a:ext>
                </a:extLst>
              </a:tr>
              <a:tr h="553767">
                <a:tc>
                  <a:txBody>
                    <a:bodyPr/>
                    <a:lstStyle/>
                    <a:p>
                      <a:pPr algn="ctr" fontAlgn="t"/>
                      <a:r>
                        <a:rPr lang="es-MX" sz="1800" u="none" strike="noStrike" dirty="0">
                          <a:effectLst/>
                        </a:rPr>
                        <a:t>11:30 - 11:40 </a:t>
                      </a:r>
                    </a:p>
                    <a:p>
                      <a:pPr algn="ctr" fontAlgn="t"/>
                      <a:r>
                        <a:rPr lang="es-MX" sz="1800" u="none" strike="noStrike" dirty="0">
                          <a:effectLst/>
                        </a:rPr>
                        <a:t>(10 min)</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err="1">
                          <a:effectLst/>
                        </a:rPr>
                        <a:t>Supply</a:t>
                      </a:r>
                      <a:r>
                        <a:rPr lang="es-MX" sz="1800" u="none" strike="noStrike" dirty="0">
                          <a:effectLst/>
                        </a:rPr>
                        <a:t> </a:t>
                      </a:r>
                      <a:r>
                        <a:rPr lang="es-MX" sz="1800" u="none" strike="noStrike" dirty="0" err="1">
                          <a:effectLst/>
                        </a:rPr>
                        <a:t>Pay</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tc>
                  <a:txBody>
                    <a:bodyPr/>
                    <a:lstStyle/>
                    <a:p>
                      <a:pPr algn="l" fontAlgn="t"/>
                      <a:r>
                        <a:rPr lang="es-MX" sz="1800" u="none" strike="noStrike" dirty="0">
                          <a:effectLst/>
                        </a:rPr>
                        <a:t>Uziel</a:t>
                      </a:r>
                      <a:endParaRPr lang="es-MX" sz="1800" b="0" i="0" u="none" strike="noStrike" dirty="0">
                        <a:solidFill>
                          <a:srgbClr val="000000"/>
                        </a:solidFill>
                        <a:effectLst/>
                        <a:latin typeface="Calibri" panose="020F0502020204030204" pitchFamily="34" charset="0"/>
                      </a:endParaRPr>
                    </a:p>
                  </a:txBody>
                  <a:tcPr marL="6252" marR="6252" marT="6252" marB="0">
                    <a:solidFill>
                      <a:schemeClr val="bg1">
                        <a:lumMod val="95000"/>
                      </a:schemeClr>
                    </a:solidFill>
                  </a:tcPr>
                </a:tc>
                <a:extLst>
                  <a:ext uri="{0D108BD9-81ED-4DB2-BD59-A6C34878D82A}">
                    <a16:rowId xmlns:a16="http://schemas.microsoft.com/office/drawing/2014/main" val="4167333186"/>
                  </a:ext>
                </a:extLst>
              </a:tr>
              <a:tr h="553767">
                <a:tc>
                  <a:txBody>
                    <a:bodyPr/>
                    <a:lstStyle/>
                    <a:p>
                      <a:pPr algn="ctr" fontAlgn="t"/>
                      <a:r>
                        <a:rPr lang="es-MX" sz="1800" u="none" strike="noStrike" dirty="0">
                          <a:effectLst/>
                        </a:rPr>
                        <a:t>11:40 - 12:00 </a:t>
                      </a:r>
                    </a:p>
                    <a:p>
                      <a:pPr algn="ctr" fontAlgn="t"/>
                      <a:r>
                        <a:rPr lang="es-MX" sz="1800" u="none" strike="noStrike" dirty="0">
                          <a:effectLst/>
                        </a:rPr>
                        <a:t>(20 min)</a:t>
                      </a:r>
                      <a:endParaRPr lang="es-MX" sz="1800" b="0" i="0" u="none" strike="noStrike" dirty="0">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a:effectLst/>
                        </a:rPr>
                        <a:t>Aclaración de dudas</a:t>
                      </a:r>
                      <a:endParaRPr lang="es-MX" sz="1800" b="0" i="0" u="none" strike="noStrike">
                        <a:solidFill>
                          <a:srgbClr val="000000"/>
                        </a:solidFill>
                        <a:effectLst/>
                        <a:latin typeface="Calibri" panose="020F0502020204030204" pitchFamily="34" charset="0"/>
                      </a:endParaRPr>
                    </a:p>
                  </a:txBody>
                  <a:tcPr marL="6252" marR="6252" marT="6252" marB="0"/>
                </a:tc>
                <a:tc>
                  <a:txBody>
                    <a:bodyPr/>
                    <a:lstStyle/>
                    <a:p>
                      <a:pPr algn="l" fontAlgn="t"/>
                      <a:r>
                        <a:rPr lang="es-MX" sz="1800" u="none" strike="noStrike" dirty="0">
                          <a:effectLst/>
                        </a:rPr>
                        <a:t>Cosme, Alexis</a:t>
                      </a:r>
                      <a:endParaRPr lang="es-MX" sz="1800" b="0" i="0" u="none" strike="noStrike" dirty="0">
                        <a:solidFill>
                          <a:srgbClr val="000000"/>
                        </a:solidFill>
                        <a:effectLst/>
                        <a:latin typeface="Calibri" panose="020F0502020204030204" pitchFamily="34" charset="0"/>
                      </a:endParaRPr>
                    </a:p>
                  </a:txBody>
                  <a:tcPr marL="6252" marR="6252" marT="6252" marB="0"/>
                </a:tc>
                <a:extLst>
                  <a:ext uri="{0D108BD9-81ED-4DB2-BD59-A6C34878D82A}">
                    <a16:rowId xmlns:a16="http://schemas.microsoft.com/office/drawing/2014/main" val="3586386469"/>
                  </a:ext>
                </a:extLst>
              </a:tr>
            </a:tbl>
          </a:graphicData>
        </a:graphic>
      </p:graphicFrame>
    </p:spTree>
    <p:extLst>
      <p:ext uri="{BB962C8B-B14F-4D97-AF65-F5344CB8AC3E}">
        <p14:creationId xmlns:p14="http://schemas.microsoft.com/office/powerpoint/2010/main" val="422895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 name="Grupo 13">
            <a:extLst>
              <a:ext uri="{FF2B5EF4-FFF2-40B4-BE49-F238E27FC236}">
                <a16:creationId xmlns:a16="http://schemas.microsoft.com/office/drawing/2014/main" id="{38B80B3E-E093-402D-8A11-41BC863694E5}"/>
              </a:ext>
            </a:extLst>
          </p:cNvPr>
          <p:cNvGrpSpPr/>
          <p:nvPr/>
        </p:nvGrpSpPr>
        <p:grpSpPr>
          <a:xfrm>
            <a:off x="6231159" y="1460082"/>
            <a:ext cx="4242591" cy="3554819"/>
            <a:chOff x="7714459" y="1406010"/>
            <a:chExt cx="4242591" cy="3554819"/>
          </a:xfrm>
        </p:grpSpPr>
        <p:grpSp>
          <p:nvGrpSpPr>
            <p:cNvPr id="15" name="Grupo 14">
              <a:extLst>
                <a:ext uri="{FF2B5EF4-FFF2-40B4-BE49-F238E27FC236}">
                  <a16:creationId xmlns:a16="http://schemas.microsoft.com/office/drawing/2014/main" id="{54D940CA-3ADA-4747-9004-1F9597056CB2}"/>
                </a:ext>
              </a:extLst>
            </p:cNvPr>
            <p:cNvGrpSpPr/>
            <p:nvPr/>
          </p:nvGrpSpPr>
          <p:grpSpPr>
            <a:xfrm>
              <a:off x="7714459" y="1604963"/>
              <a:ext cx="1066782" cy="3138487"/>
              <a:chOff x="7714459" y="1604963"/>
              <a:chExt cx="1066782" cy="3138487"/>
            </a:xfrm>
          </p:grpSpPr>
          <p:cxnSp>
            <p:nvCxnSpPr>
              <p:cNvPr id="17" name="Conector recto 16">
                <a:extLst>
                  <a:ext uri="{FF2B5EF4-FFF2-40B4-BE49-F238E27FC236}">
                    <a16:creationId xmlns:a16="http://schemas.microsoft.com/office/drawing/2014/main" id="{17EBD242-DC78-45AF-896B-15A79A8AA2F1}"/>
                  </a:ext>
                </a:extLst>
              </p:cNvPr>
              <p:cNvCxnSpPr>
                <a:cxnSpLocks/>
              </p:cNvCxnSpPr>
              <p:nvPr/>
            </p:nvCxnSpPr>
            <p:spPr>
              <a:xfrm flipH="1" flipV="1">
                <a:off x="8043863" y="3269090"/>
                <a:ext cx="737378" cy="14743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id="{8E3A5A29-2E4F-4A17-B20D-62B065B7B3AA}"/>
                  </a:ext>
                </a:extLst>
              </p:cNvPr>
              <p:cNvCxnSpPr>
                <a:cxnSpLocks/>
              </p:cNvCxnSpPr>
              <p:nvPr/>
            </p:nvCxnSpPr>
            <p:spPr>
              <a:xfrm flipH="1" flipV="1">
                <a:off x="8048625" y="3075256"/>
                <a:ext cx="732616" cy="66027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19" name="Conector recto 18">
                <a:extLst>
                  <a:ext uri="{FF2B5EF4-FFF2-40B4-BE49-F238E27FC236}">
                    <a16:creationId xmlns:a16="http://schemas.microsoft.com/office/drawing/2014/main" id="{1AD7085E-485C-4A81-B6F0-6D961D0BC85B}"/>
                  </a:ext>
                </a:extLst>
              </p:cNvPr>
              <p:cNvCxnSpPr>
                <a:cxnSpLocks/>
              </p:cNvCxnSpPr>
              <p:nvPr/>
            </p:nvCxnSpPr>
            <p:spPr>
              <a:xfrm flipH="1" flipV="1">
                <a:off x="8048625" y="2872928"/>
                <a:ext cx="732616" cy="484635"/>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0" name="Conector recto 19">
                <a:extLst>
                  <a:ext uri="{FF2B5EF4-FFF2-40B4-BE49-F238E27FC236}">
                    <a16:creationId xmlns:a16="http://schemas.microsoft.com/office/drawing/2014/main" id="{1A98D97C-D3A2-4025-82FD-7F3D4FC01B5F}"/>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1" name="Conector recto 20">
                <a:extLst>
                  <a:ext uri="{FF2B5EF4-FFF2-40B4-BE49-F238E27FC236}">
                    <a16:creationId xmlns:a16="http://schemas.microsoft.com/office/drawing/2014/main" id="{F1C1A9BC-718A-464F-88C6-364EBFF992B5}"/>
                  </a:ext>
                </a:extLst>
              </p:cNvPr>
              <p:cNvCxnSpPr>
                <a:cxnSpLocks/>
              </p:cNvCxnSpPr>
              <p:nvPr/>
            </p:nvCxnSpPr>
            <p:spPr>
              <a:xfrm flipH="1">
                <a:off x="8048625" y="1983581"/>
                <a:ext cx="732616" cy="49146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2" name="Conector recto 21">
                <a:extLst>
                  <a:ext uri="{FF2B5EF4-FFF2-40B4-BE49-F238E27FC236}">
                    <a16:creationId xmlns:a16="http://schemas.microsoft.com/office/drawing/2014/main" id="{4B4F5F08-A456-4A46-8075-3A836F94A49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3" name="Conector recto 22">
                <a:extLst>
                  <a:ext uri="{FF2B5EF4-FFF2-40B4-BE49-F238E27FC236}">
                    <a16:creationId xmlns:a16="http://schemas.microsoft.com/office/drawing/2014/main" id="{863A6EE6-11EA-4DFE-A6AA-C47AD266F41E}"/>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4" name="Conector recto 23">
                <a:extLst>
                  <a:ext uri="{FF2B5EF4-FFF2-40B4-BE49-F238E27FC236}">
                    <a16:creationId xmlns:a16="http://schemas.microsoft.com/office/drawing/2014/main" id="{924B6712-C639-43BC-A4A5-6845B1244CE6}"/>
                  </a:ext>
                </a:extLst>
              </p:cNvPr>
              <p:cNvCxnSpPr>
                <a:cxnSpLocks/>
              </p:cNvCxnSpPr>
              <p:nvPr/>
            </p:nvCxnSpPr>
            <p:spPr>
              <a:xfrm flipH="1" flipV="1">
                <a:off x="7714459" y="2670598"/>
                <a:ext cx="10440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5" name="Conector recto 24">
                <a:extLst>
                  <a:ext uri="{FF2B5EF4-FFF2-40B4-BE49-F238E27FC236}">
                    <a16:creationId xmlns:a16="http://schemas.microsoft.com/office/drawing/2014/main" id="{5818AD3B-A1DB-4758-A4A5-FB3E0E3E9E2F}"/>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6" name="Conector recto 25">
                <a:extLst>
                  <a:ext uri="{FF2B5EF4-FFF2-40B4-BE49-F238E27FC236}">
                    <a16:creationId xmlns:a16="http://schemas.microsoft.com/office/drawing/2014/main" id="{8085D196-2AFF-4687-9925-9CCE0DEF8BAF}"/>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27" name="Conector recto 26">
                <a:extLst>
                  <a:ext uri="{FF2B5EF4-FFF2-40B4-BE49-F238E27FC236}">
                    <a16:creationId xmlns:a16="http://schemas.microsoft.com/office/drawing/2014/main" id="{8FE30D59-BC4A-472A-91C4-CB5F46DFD147}"/>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sp>
          <p:nvSpPr>
            <p:cNvPr id="16" name="CuadroTexto 15">
              <a:extLst>
                <a:ext uri="{FF2B5EF4-FFF2-40B4-BE49-F238E27FC236}">
                  <a16:creationId xmlns:a16="http://schemas.microsoft.com/office/drawing/2014/main" id="{5B3BD4BC-A459-40DE-A19E-6713D67C50A6}"/>
                </a:ext>
              </a:extLst>
            </p:cNvPr>
            <p:cNvSpPr txBox="1"/>
            <p:nvPr/>
          </p:nvSpPr>
          <p:spPr>
            <a:xfrm>
              <a:off x="8643584" y="1406010"/>
              <a:ext cx="3313466" cy="3554819"/>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Optimiza el uso del agua.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Monitorea y controla la seguridad de su sistema.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Evita roturas, torceduras o fallas en los motores.</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Compatibilidad con la mayoría de las marcas del mercado y soporte técnico 365.</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Reduce tus costos operativos.</a:t>
              </a:r>
            </a:p>
          </p:txBody>
        </p:sp>
      </p:grpSp>
      <p:grpSp>
        <p:nvGrpSpPr>
          <p:cNvPr id="49" name="Grupo 48">
            <a:extLst>
              <a:ext uri="{FF2B5EF4-FFF2-40B4-BE49-F238E27FC236}">
                <a16:creationId xmlns:a16="http://schemas.microsoft.com/office/drawing/2014/main" id="{010A0749-FF18-4588-B44E-4D7B075E69AC}"/>
              </a:ext>
            </a:extLst>
          </p:cNvPr>
          <p:cNvGrpSpPr/>
          <p:nvPr/>
        </p:nvGrpSpPr>
        <p:grpSpPr>
          <a:xfrm>
            <a:off x="1947436" y="4355912"/>
            <a:ext cx="4569459" cy="2244121"/>
            <a:chOff x="3430736" y="4301840"/>
            <a:chExt cx="4569459" cy="2244121"/>
          </a:xfrm>
        </p:grpSpPr>
        <p:pic>
          <p:nvPicPr>
            <p:cNvPr id="45" name="Imagen 44">
              <a:extLst>
                <a:ext uri="{FF2B5EF4-FFF2-40B4-BE49-F238E27FC236}">
                  <a16:creationId xmlns:a16="http://schemas.microsoft.com/office/drawing/2014/main" id="{A6B708ED-9BE0-48BC-B7D5-3AE1F68D3F41}"/>
                </a:ext>
              </a:extLst>
            </p:cNvPr>
            <p:cNvPicPr>
              <a:picLocks noChangeAspect="1"/>
            </p:cNvPicPr>
            <p:nvPr/>
          </p:nvPicPr>
          <p:blipFill>
            <a:blip r:embed="rId3"/>
            <a:stretch>
              <a:fillRect/>
            </a:stretch>
          </p:blipFill>
          <p:spPr>
            <a:xfrm rot="655658">
              <a:off x="7029702" y="4510551"/>
              <a:ext cx="970493" cy="1874154"/>
            </a:xfrm>
            <a:prstGeom prst="rect">
              <a:avLst/>
            </a:prstGeom>
            <a:effectLst>
              <a:outerShdw blurRad="50800" dist="38100" dir="2700000" algn="tl" rotWithShape="0">
                <a:prstClr val="black">
                  <a:alpha val="40000"/>
                </a:prstClr>
              </a:outerShdw>
            </a:effectLst>
          </p:spPr>
        </p:pic>
        <p:pic>
          <p:nvPicPr>
            <p:cNvPr id="43" name="Imagen 42">
              <a:extLst>
                <a:ext uri="{FF2B5EF4-FFF2-40B4-BE49-F238E27FC236}">
                  <a16:creationId xmlns:a16="http://schemas.microsoft.com/office/drawing/2014/main" id="{62746D8C-973B-470B-8F65-51D537176715}"/>
                </a:ext>
              </a:extLst>
            </p:cNvPr>
            <p:cNvPicPr>
              <a:picLocks noChangeAspect="1"/>
            </p:cNvPicPr>
            <p:nvPr/>
          </p:nvPicPr>
          <p:blipFill>
            <a:blip r:embed="rId4"/>
            <a:stretch>
              <a:fillRect/>
            </a:stretch>
          </p:blipFill>
          <p:spPr>
            <a:xfrm>
              <a:off x="3430736" y="4960829"/>
              <a:ext cx="2417195" cy="1585132"/>
            </a:xfrm>
            <a:prstGeom prst="rect">
              <a:avLst/>
            </a:prstGeom>
          </p:spPr>
        </p:pic>
        <p:sp>
          <p:nvSpPr>
            <p:cNvPr id="51" name="CuadroTexto 50">
              <a:extLst>
                <a:ext uri="{FF2B5EF4-FFF2-40B4-BE49-F238E27FC236}">
                  <a16:creationId xmlns:a16="http://schemas.microsoft.com/office/drawing/2014/main" id="{901CA2A7-9193-40F8-B554-B271465C740F}"/>
                </a:ext>
              </a:extLst>
            </p:cNvPr>
            <p:cNvSpPr txBox="1"/>
            <p:nvPr/>
          </p:nvSpPr>
          <p:spPr>
            <a:xfrm>
              <a:off x="5027521" y="4733246"/>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2" name="CuadroTexto 51">
              <a:extLst>
                <a:ext uri="{FF2B5EF4-FFF2-40B4-BE49-F238E27FC236}">
                  <a16:creationId xmlns:a16="http://schemas.microsoft.com/office/drawing/2014/main" id="{94F01560-671A-4B10-9BB9-7DDEEE6FFDDB}"/>
                </a:ext>
              </a:extLst>
            </p:cNvPr>
            <p:cNvSpPr txBox="1"/>
            <p:nvPr/>
          </p:nvSpPr>
          <p:spPr>
            <a:xfrm>
              <a:off x="5212766" y="4608908"/>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3" name="CuadroTexto 52">
              <a:extLst>
                <a:ext uri="{FF2B5EF4-FFF2-40B4-BE49-F238E27FC236}">
                  <a16:creationId xmlns:a16="http://schemas.microsoft.com/office/drawing/2014/main" id="{05BE9DD1-A470-4CC3-91AE-73FC914BEBCC}"/>
                </a:ext>
              </a:extLst>
            </p:cNvPr>
            <p:cNvSpPr txBox="1"/>
            <p:nvPr/>
          </p:nvSpPr>
          <p:spPr>
            <a:xfrm>
              <a:off x="5398011" y="4502677"/>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4" name="CuadroTexto 53">
              <a:extLst>
                <a:ext uri="{FF2B5EF4-FFF2-40B4-BE49-F238E27FC236}">
                  <a16:creationId xmlns:a16="http://schemas.microsoft.com/office/drawing/2014/main" id="{AC3024A9-BD38-4CB0-A3B4-5932D234464E}"/>
                </a:ext>
              </a:extLst>
            </p:cNvPr>
            <p:cNvSpPr txBox="1"/>
            <p:nvPr/>
          </p:nvSpPr>
          <p:spPr>
            <a:xfrm>
              <a:off x="5583256" y="4412621"/>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5" name="CuadroTexto 54">
              <a:extLst>
                <a:ext uri="{FF2B5EF4-FFF2-40B4-BE49-F238E27FC236}">
                  <a16:creationId xmlns:a16="http://schemas.microsoft.com/office/drawing/2014/main" id="{CCB641A1-60CE-4A6E-A752-66D93B16C104}"/>
                </a:ext>
              </a:extLst>
            </p:cNvPr>
            <p:cNvSpPr txBox="1"/>
            <p:nvPr/>
          </p:nvSpPr>
          <p:spPr>
            <a:xfrm>
              <a:off x="5768501" y="4356097"/>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6" name="CuadroTexto 55">
              <a:extLst>
                <a:ext uri="{FF2B5EF4-FFF2-40B4-BE49-F238E27FC236}">
                  <a16:creationId xmlns:a16="http://schemas.microsoft.com/office/drawing/2014/main" id="{A66129E4-3DC1-4C5D-9040-8861E1EBA37E}"/>
                </a:ext>
              </a:extLst>
            </p:cNvPr>
            <p:cNvSpPr txBox="1"/>
            <p:nvPr/>
          </p:nvSpPr>
          <p:spPr>
            <a:xfrm>
              <a:off x="5953746" y="4317419"/>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59" name="CuadroTexto 58">
              <a:extLst>
                <a:ext uri="{FF2B5EF4-FFF2-40B4-BE49-F238E27FC236}">
                  <a16:creationId xmlns:a16="http://schemas.microsoft.com/office/drawing/2014/main" id="{B4D4B638-C365-48A2-B201-30FB3E12E706}"/>
                </a:ext>
              </a:extLst>
            </p:cNvPr>
            <p:cNvSpPr txBox="1"/>
            <p:nvPr/>
          </p:nvSpPr>
          <p:spPr>
            <a:xfrm>
              <a:off x="6138991" y="4301840"/>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0" name="CuadroTexto 59">
              <a:extLst>
                <a:ext uri="{FF2B5EF4-FFF2-40B4-BE49-F238E27FC236}">
                  <a16:creationId xmlns:a16="http://schemas.microsoft.com/office/drawing/2014/main" id="{41B561A6-FEDA-4EBB-AB46-8BA7150BD0D6}"/>
                </a:ext>
              </a:extLst>
            </p:cNvPr>
            <p:cNvSpPr txBox="1"/>
            <p:nvPr/>
          </p:nvSpPr>
          <p:spPr>
            <a:xfrm>
              <a:off x="6324236" y="4308190"/>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1" name="CuadroTexto 60">
              <a:extLst>
                <a:ext uri="{FF2B5EF4-FFF2-40B4-BE49-F238E27FC236}">
                  <a16:creationId xmlns:a16="http://schemas.microsoft.com/office/drawing/2014/main" id="{1916161B-C648-485B-83D6-19BA8CCB503E}"/>
                </a:ext>
              </a:extLst>
            </p:cNvPr>
            <p:cNvSpPr txBox="1"/>
            <p:nvPr/>
          </p:nvSpPr>
          <p:spPr>
            <a:xfrm>
              <a:off x="6509481" y="4330118"/>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2" name="CuadroTexto 61">
              <a:extLst>
                <a:ext uri="{FF2B5EF4-FFF2-40B4-BE49-F238E27FC236}">
                  <a16:creationId xmlns:a16="http://schemas.microsoft.com/office/drawing/2014/main" id="{535F4A29-26F4-4941-ADA1-2D83D28C6B3A}"/>
                </a:ext>
              </a:extLst>
            </p:cNvPr>
            <p:cNvSpPr txBox="1"/>
            <p:nvPr/>
          </p:nvSpPr>
          <p:spPr>
            <a:xfrm>
              <a:off x="6694726" y="4375171"/>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sp>
          <p:nvSpPr>
            <p:cNvPr id="63" name="CuadroTexto 62">
              <a:extLst>
                <a:ext uri="{FF2B5EF4-FFF2-40B4-BE49-F238E27FC236}">
                  <a16:creationId xmlns:a16="http://schemas.microsoft.com/office/drawing/2014/main" id="{269D6ED1-623C-4441-8131-170682D17CBB}"/>
                </a:ext>
              </a:extLst>
            </p:cNvPr>
            <p:cNvSpPr txBox="1"/>
            <p:nvPr/>
          </p:nvSpPr>
          <p:spPr>
            <a:xfrm>
              <a:off x="6879974" y="4435556"/>
              <a:ext cx="282028" cy="307777"/>
            </a:xfrm>
            <a:prstGeom prst="rect">
              <a:avLst/>
            </a:prstGeom>
            <a:noFill/>
            <a:effectLst>
              <a:outerShdw blurRad="50800" dist="38100" dir="2700000" algn="tl" rotWithShape="0">
                <a:prstClr val="black">
                  <a:alpha val="40000"/>
                </a:prstClr>
              </a:outerShdw>
            </a:effectLst>
          </p:spPr>
          <p:txBody>
            <a:bodyPr wrap="square">
              <a:spAutoFit/>
            </a:bodyPr>
            <a:lstStyle/>
            <a:p>
              <a:r>
                <a:rPr lang="es-MX" dirty="0">
                  <a:solidFill>
                    <a:srgbClr val="115E21"/>
                  </a:solidFill>
                  <a:sym typeface="Wingdings 2" panose="05020102010507070707" pitchFamily="18" charset="2"/>
                </a:rPr>
                <a:t></a:t>
              </a:r>
            </a:p>
          </p:txBody>
        </p:sp>
      </p:grpSp>
      <p:pic>
        <p:nvPicPr>
          <p:cNvPr id="76" name="Imagen 75">
            <a:extLst>
              <a:ext uri="{FF2B5EF4-FFF2-40B4-BE49-F238E27FC236}">
                <a16:creationId xmlns:a16="http://schemas.microsoft.com/office/drawing/2014/main" id="{65C2F336-FF5E-4194-B856-918D73C3922F}"/>
              </a:ext>
            </a:extLst>
          </p:cNvPr>
          <p:cNvPicPr>
            <a:picLocks noChangeAspect="1"/>
          </p:cNvPicPr>
          <p:nvPr/>
        </p:nvPicPr>
        <p:blipFill>
          <a:blip r:embed="rId5"/>
          <a:stretch>
            <a:fillRect/>
          </a:stretch>
        </p:blipFill>
        <p:spPr>
          <a:xfrm>
            <a:off x="2133257" y="1616234"/>
            <a:ext cx="3962743" cy="2639797"/>
          </a:xfrm>
          <a:prstGeom prst="rect">
            <a:avLst/>
          </a:prstGeom>
          <a:effectLst>
            <a:outerShdw blurRad="50800" dist="38100" dir="2700000" algn="tl" rotWithShape="0">
              <a:prstClr val="black">
                <a:alpha val="40000"/>
              </a:prstClr>
            </a:outerShdw>
          </a:effectLst>
        </p:spPr>
      </p:pic>
      <p:sp>
        <p:nvSpPr>
          <p:cNvPr id="34" name="CuadroTexto 33">
            <a:extLst>
              <a:ext uri="{FF2B5EF4-FFF2-40B4-BE49-F238E27FC236}">
                <a16:creationId xmlns:a16="http://schemas.microsoft.com/office/drawing/2014/main" id="{A897B06E-64CB-458D-8E51-D59F5136188B}"/>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AUTOMATIZACIÓN DEL REGIEGO DE MOVIMIENTO CONTINUO</a:t>
            </a:r>
          </a:p>
        </p:txBody>
      </p:sp>
    </p:spTree>
    <p:extLst>
      <p:ext uri="{BB962C8B-B14F-4D97-AF65-F5344CB8AC3E}">
        <p14:creationId xmlns:p14="http://schemas.microsoft.com/office/powerpoint/2010/main" val="276594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46" name="Grupo 45">
            <a:extLst>
              <a:ext uri="{FF2B5EF4-FFF2-40B4-BE49-F238E27FC236}">
                <a16:creationId xmlns:a16="http://schemas.microsoft.com/office/drawing/2014/main" id="{9F62755E-71A9-4197-805B-956CF88E9979}"/>
              </a:ext>
            </a:extLst>
          </p:cNvPr>
          <p:cNvGrpSpPr/>
          <p:nvPr/>
        </p:nvGrpSpPr>
        <p:grpSpPr>
          <a:xfrm>
            <a:off x="2462941" y="1808768"/>
            <a:ext cx="3906658" cy="2889068"/>
            <a:chOff x="3985320" y="2714898"/>
            <a:chExt cx="4411559" cy="3262455"/>
          </a:xfrm>
        </p:grpSpPr>
        <p:grpSp>
          <p:nvGrpSpPr>
            <p:cNvPr id="41" name="Grupo 40">
              <a:extLst>
                <a:ext uri="{FF2B5EF4-FFF2-40B4-BE49-F238E27FC236}">
                  <a16:creationId xmlns:a16="http://schemas.microsoft.com/office/drawing/2014/main" id="{274556F9-4272-4226-B682-E94ADA1B9C77}"/>
                </a:ext>
              </a:extLst>
            </p:cNvPr>
            <p:cNvGrpSpPr/>
            <p:nvPr/>
          </p:nvGrpSpPr>
          <p:grpSpPr>
            <a:xfrm>
              <a:off x="3985320" y="2714898"/>
              <a:ext cx="3736046" cy="2840394"/>
              <a:chOff x="4563291" y="1323703"/>
              <a:chExt cx="5234759" cy="3979817"/>
            </a:xfrm>
          </p:grpSpPr>
          <p:pic>
            <p:nvPicPr>
              <p:cNvPr id="40" name="Imagen 39">
                <a:extLst>
                  <a:ext uri="{FF2B5EF4-FFF2-40B4-BE49-F238E27FC236}">
                    <a16:creationId xmlns:a16="http://schemas.microsoft.com/office/drawing/2014/main" id="{1C024F38-4646-48EF-A626-575A13E9B720}"/>
                  </a:ext>
                </a:extLst>
              </p:cNvPr>
              <p:cNvPicPr>
                <a:picLocks noChangeAspect="1"/>
              </p:cNvPicPr>
              <p:nvPr/>
            </p:nvPicPr>
            <p:blipFill rotWithShape="1">
              <a:blip r:embed="rId3"/>
              <a:srcRect l="7070" t="14587" r="7070" b="20137"/>
              <a:stretch/>
            </p:blipFill>
            <p:spPr>
              <a:xfrm>
                <a:off x="4563291" y="1323703"/>
                <a:ext cx="5234759" cy="3979817"/>
              </a:xfrm>
              <a:prstGeom prst="rect">
                <a:avLst/>
              </a:prstGeom>
            </p:spPr>
          </p:pic>
          <p:pic>
            <p:nvPicPr>
              <p:cNvPr id="38" name="Imagen 37">
                <a:extLst>
                  <a:ext uri="{FF2B5EF4-FFF2-40B4-BE49-F238E27FC236}">
                    <a16:creationId xmlns:a16="http://schemas.microsoft.com/office/drawing/2014/main" id="{D3F9B82F-753C-409B-B541-021789A0E0E4}"/>
                  </a:ext>
                </a:extLst>
              </p:cNvPr>
              <p:cNvPicPr>
                <a:picLocks noChangeAspect="1"/>
              </p:cNvPicPr>
              <p:nvPr/>
            </p:nvPicPr>
            <p:blipFill>
              <a:blip r:embed="rId4"/>
              <a:stretch>
                <a:fillRect/>
              </a:stretch>
            </p:blipFill>
            <p:spPr>
              <a:xfrm>
                <a:off x="4628458" y="1400361"/>
                <a:ext cx="5169592" cy="2832005"/>
              </a:xfrm>
              <a:prstGeom prst="rect">
                <a:avLst/>
              </a:prstGeom>
            </p:spPr>
          </p:pic>
        </p:grpSp>
        <p:grpSp>
          <p:nvGrpSpPr>
            <p:cNvPr id="45" name="Grupo 44">
              <a:extLst>
                <a:ext uri="{FF2B5EF4-FFF2-40B4-BE49-F238E27FC236}">
                  <a16:creationId xmlns:a16="http://schemas.microsoft.com/office/drawing/2014/main" id="{13053213-C514-46C8-AE83-D1DB04096F77}"/>
                </a:ext>
              </a:extLst>
            </p:cNvPr>
            <p:cNvGrpSpPr/>
            <p:nvPr/>
          </p:nvGrpSpPr>
          <p:grpSpPr>
            <a:xfrm>
              <a:off x="5963991" y="4433073"/>
              <a:ext cx="2309647" cy="1544280"/>
              <a:chOff x="5110551" y="1942758"/>
              <a:chExt cx="2309647" cy="1544280"/>
            </a:xfrm>
          </p:grpSpPr>
          <p:pic>
            <p:nvPicPr>
              <p:cNvPr id="44" name="Imagen 43">
                <a:extLst>
                  <a:ext uri="{FF2B5EF4-FFF2-40B4-BE49-F238E27FC236}">
                    <a16:creationId xmlns:a16="http://schemas.microsoft.com/office/drawing/2014/main" id="{85E6B3A8-A326-4E18-9325-A9C5098900E0}"/>
                  </a:ext>
                </a:extLst>
              </p:cNvPr>
              <p:cNvPicPr>
                <a:picLocks noChangeAspect="1"/>
              </p:cNvPicPr>
              <p:nvPr/>
            </p:nvPicPr>
            <p:blipFill rotWithShape="1">
              <a:blip r:embed="rId5"/>
              <a:srcRect l="6399" t="21206" r="6907" b="20889"/>
              <a:stretch/>
            </p:blipFill>
            <p:spPr>
              <a:xfrm>
                <a:off x="5110551" y="1942758"/>
                <a:ext cx="2309647" cy="1544280"/>
              </a:xfrm>
              <a:prstGeom prst="rect">
                <a:avLst/>
              </a:prstGeom>
            </p:spPr>
          </p:pic>
          <p:pic>
            <p:nvPicPr>
              <p:cNvPr id="50" name="Imagen 49">
                <a:extLst>
                  <a:ext uri="{FF2B5EF4-FFF2-40B4-BE49-F238E27FC236}">
                    <a16:creationId xmlns:a16="http://schemas.microsoft.com/office/drawing/2014/main" id="{72066CE9-B33B-4F4B-B3D7-F5F80B40EE67}"/>
                  </a:ext>
                </a:extLst>
              </p:cNvPr>
              <p:cNvPicPr>
                <a:picLocks noChangeAspect="1"/>
              </p:cNvPicPr>
              <p:nvPr/>
            </p:nvPicPr>
            <p:blipFill rotWithShape="1">
              <a:blip r:embed="rId4"/>
              <a:srcRect t="7306" r="1953" b="2527"/>
              <a:stretch/>
            </p:blipFill>
            <p:spPr>
              <a:xfrm>
                <a:off x="5182594" y="2041525"/>
                <a:ext cx="2154832" cy="1355725"/>
              </a:xfrm>
              <a:prstGeom prst="rect">
                <a:avLst/>
              </a:prstGeom>
            </p:spPr>
          </p:pic>
        </p:grpSp>
        <p:pic>
          <p:nvPicPr>
            <p:cNvPr id="36" name="Imagen 35">
              <a:extLst>
                <a:ext uri="{FF2B5EF4-FFF2-40B4-BE49-F238E27FC236}">
                  <a16:creationId xmlns:a16="http://schemas.microsoft.com/office/drawing/2014/main" id="{3A2489B5-AC7B-43BE-87EF-B3E0A6D25BAB}"/>
                </a:ext>
              </a:extLst>
            </p:cNvPr>
            <p:cNvPicPr>
              <a:picLocks noChangeAspect="1"/>
            </p:cNvPicPr>
            <p:nvPr/>
          </p:nvPicPr>
          <p:blipFill>
            <a:blip r:embed="rId6"/>
            <a:stretch>
              <a:fillRect/>
            </a:stretch>
          </p:blipFill>
          <p:spPr>
            <a:xfrm>
              <a:off x="7466462" y="3432219"/>
              <a:ext cx="930417" cy="1921641"/>
            </a:xfrm>
            <a:prstGeom prst="rect">
              <a:avLst/>
            </a:prstGeom>
            <a:ln>
              <a:noFill/>
            </a:ln>
            <a:effectLst>
              <a:outerShdw blurRad="292100" dist="139700" dir="2700000" algn="tl" rotWithShape="0">
                <a:srgbClr val="333333">
                  <a:alpha val="65000"/>
                </a:srgbClr>
              </a:outerShdw>
            </a:effectLst>
          </p:spPr>
        </p:pic>
      </p:grpSp>
      <p:grpSp>
        <p:nvGrpSpPr>
          <p:cNvPr id="54" name="Grupo 53">
            <a:extLst>
              <a:ext uri="{FF2B5EF4-FFF2-40B4-BE49-F238E27FC236}">
                <a16:creationId xmlns:a16="http://schemas.microsoft.com/office/drawing/2014/main" id="{C11AFC0C-1AA7-4537-A03E-F74934AA28AB}"/>
              </a:ext>
            </a:extLst>
          </p:cNvPr>
          <p:cNvGrpSpPr/>
          <p:nvPr/>
        </p:nvGrpSpPr>
        <p:grpSpPr>
          <a:xfrm>
            <a:off x="6563754" y="1899900"/>
            <a:ext cx="1066782" cy="3645571"/>
            <a:chOff x="7714459" y="1604963"/>
            <a:chExt cx="1066782" cy="3645571"/>
          </a:xfrm>
        </p:grpSpPr>
        <p:cxnSp>
          <p:nvCxnSpPr>
            <p:cNvPr id="56" name="Conector recto 55">
              <a:extLst>
                <a:ext uri="{FF2B5EF4-FFF2-40B4-BE49-F238E27FC236}">
                  <a16:creationId xmlns:a16="http://schemas.microsoft.com/office/drawing/2014/main" id="{06E08839-971A-407B-988E-BBC2D94F83AD}"/>
                </a:ext>
              </a:extLst>
            </p:cNvPr>
            <p:cNvCxnSpPr>
              <a:cxnSpLocks/>
            </p:cNvCxnSpPr>
            <p:nvPr/>
          </p:nvCxnSpPr>
          <p:spPr>
            <a:xfrm flipH="1" flipV="1">
              <a:off x="8043863" y="3269091"/>
              <a:ext cx="734448" cy="1981443"/>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7" name="Conector recto 56">
              <a:extLst>
                <a:ext uri="{FF2B5EF4-FFF2-40B4-BE49-F238E27FC236}">
                  <a16:creationId xmlns:a16="http://schemas.microsoft.com/office/drawing/2014/main" id="{CA8E4C19-B78F-4659-87CE-BB35D24FF1D5}"/>
                </a:ext>
              </a:extLst>
            </p:cNvPr>
            <p:cNvCxnSpPr>
              <a:cxnSpLocks/>
            </p:cNvCxnSpPr>
            <p:nvPr/>
          </p:nvCxnSpPr>
          <p:spPr>
            <a:xfrm flipH="1" flipV="1">
              <a:off x="8048625" y="3075257"/>
              <a:ext cx="729686" cy="1825356"/>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8" name="Conector recto 57">
              <a:extLst>
                <a:ext uri="{FF2B5EF4-FFF2-40B4-BE49-F238E27FC236}">
                  <a16:creationId xmlns:a16="http://schemas.microsoft.com/office/drawing/2014/main" id="{3371F905-EE36-4768-B22A-00E908CF839E}"/>
                </a:ext>
              </a:extLst>
            </p:cNvPr>
            <p:cNvCxnSpPr>
              <a:cxnSpLocks/>
            </p:cNvCxnSpPr>
            <p:nvPr/>
          </p:nvCxnSpPr>
          <p:spPr>
            <a:xfrm flipH="1" flipV="1">
              <a:off x="8048625" y="2872929"/>
              <a:ext cx="729686" cy="1631517"/>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59" name="Conector recto 58">
              <a:extLst>
                <a:ext uri="{FF2B5EF4-FFF2-40B4-BE49-F238E27FC236}">
                  <a16:creationId xmlns:a16="http://schemas.microsoft.com/office/drawing/2014/main" id="{46EAAEC9-64BB-43F2-AB3D-6A8629F15B5A}"/>
                </a:ext>
              </a:extLst>
            </p:cNvPr>
            <p:cNvCxnSpPr>
              <a:cxnSpLocks/>
            </p:cNvCxnSpPr>
            <p:nvPr/>
          </p:nvCxnSpPr>
          <p:spPr>
            <a:xfrm flipH="1">
              <a:off x="8048627" y="1604963"/>
              <a:ext cx="732614" cy="665741"/>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0" name="Conector recto 59">
              <a:extLst>
                <a:ext uri="{FF2B5EF4-FFF2-40B4-BE49-F238E27FC236}">
                  <a16:creationId xmlns:a16="http://schemas.microsoft.com/office/drawing/2014/main" id="{D71A0837-007F-4BC2-BF1F-BBABAA1A198E}"/>
                </a:ext>
              </a:extLst>
            </p:cNvPr>
            <p:cNvCxnSpPr>
              <a:cxnSpLocks/>
            </p:cNvCxnSpPr>
            <p:nvPr/>
          </p:nvCxnSpPr>
          <p:spPr>
            <a:xfrm flipH="1">
              <a:off x="8043863" y="2305050"/>
              <a:ext cx="734448" cy="16322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1" name="Conector recto 60">
              <a:extLst>
                <a:ext uri="{FF2B5EF4-FFF2-40B4-BE49-F238E27FC236}">
                  <a16:creationId xmlns:a16="http://schemas.microsoft.com/office/drawing/2014/main" id="{C6D62F1F-E471-4CF5-8B4C-92C6DB77C8B3}"/>
                </a:ext>
              </a:extLst>
            </p:cNvPr>
            <p:cNvCxnSpPr>
              <a:cxnSpLocks/>
            </p:cNvCxnSpPr>
            <p:nvPr/>
          </p:nvCxnSpPr>
          <p:spPr>
            <a:xfrm flipH="1" flipV="1">
              <a:off x="7714460" y="2265942"/>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2" name="Conector recto 61">
              <a:extLst>
                <a:ext uri="{FF2B5EF4-FFF2-40B4-BE49-F238E27FC236}">
                  <a16:creationId xmlns:a16="http://schemas.microsoft.com/office/drawing/2014/main" id="{648544EA-DAF1-4275-870B-9A390B52CC25}"/>
                </a:ext>
              </a:extLst>
            </p:cNvPr>
            <p:cNvCxnSpPr>
              <a:cxnSpLocks/>
            </p:cNvCxnSpPr>
            <p:nvPr/>
          </p:nvCxnSpPr>
          <p:spPr>
            <a:xfrm flipH="1" flipV="1">
              <a:off x="7714460" y="246827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3" name="Conector recto 62">
              <a:extLst>
                <a:ext uri="{FF2B5EF4-FFF2-40B4-BE49-F238E27FC236}">
                  <a16:creationId xmlns:a16="http://schemas.microsoft.com/office/drawing/2014/main" id="{E67CCC62-DD2D-4A87-A60A-9BE3D4462C30}"/>
                </a:ext>
              </a:extLst>
            </p:cNvPr>
            <p:cNvCxnSpPr>
              <a:cxnSpLocks/>
            </p:cNvCxnSpPr>
            <p:nvPr/>
          </p:nvCxnSpPr>
          <p:spPr>
            <a:xfrm flipH="1" flipV="1">
              <a:off x="7714459" y="2670598"/>
              <a:ext cx="345600"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4" name="Conector recto 63">
              <a:extLst>
                <a:ext uri="{FF2B5EF4-FFF2-40B4-BE49-F238E27FC236}">
                  <a16:creationId xmlns:a16="http://schemas.microsoft.com/office/drawing/2014/main" id="{A48CB37A-43C8-4D2C-9910-39044B9D029B}"/>
                </a:ext>
              </a:extLst>
            </p:cNvPr>
            <p:cNvCxnSpPr>
              <a:cxnSpLocks/>
            </p:cNvCxnSpPr>
            <p:nvPr/>
          </p:nvCxnSpPr>
          <p:spPr>
            <a:xfrm flipH="1" flipV="1">
              <a:off x="7714460" y="2872926"/>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5" name="Conector recto 64">
              <a:extLst>
                <a:ext uri="{FF2B5EF4-FFF2-40B4-BE49-F238E27FC236}">
                  <a16:creationId xmlns:a16="http://schemas.microsoft.com/office/drawing/2014/main" id="{CB4CD921-2F6D-4C0B-972A-00A1B32D475E}"/>
                </a:ext>
              </a:extLst>
            </p:cNvPr>
            <p:cNvCxnSpPr>
              <a:cxnSpLocks/>
            </p:cNvCxnSpPr>
            <p:nvPr/>
          </p:nvCxnSpPr>
          <p:spPr>
            <a:xfrm flipH="1" flipV="1">
              <a:off x="7714460" y="3075254"/>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66" name="Conector recto 65">
              <a:extLst>
                <a:ext uri="{FF2B5EF4-FFF2-40B4-BE49-F238E27FC236}">
                  <a16:creationId xmlns:a16="http://schemas.microsoft.com/office/drawing/2014/main" id="{934E020F-ADF0-40A3-A4F4-83E26CD742E8}"/>
                </a:ext>
              </a:extLst>
            </p:cNvPr>
            <p:cNvCxnSpPr>
              <a:cxnSpLocks/>
            </p:cNvCxnSpPr>
            <p:nvPr/>
          </p:nvCxnSpPr>
          <p:spPr>
            <a:xfrm flipH="1" flipV="1">
              <a:off x="7714460" y="3277580"/>
              <a:ext cx="344885" cy="0"/>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cxnSp>
          <p:nvCxnSpPr>
            <p:cNvPr id="73" name="Conector recto 72">
              <a:extLst>
                <a:ext uri="{FF2B5EF4-FFF2-40B4-BE49-F238E27FC236}">
                  <a16:creationId xmlns:a16="http://schemas.microsoft.com/office/drawing/2014/main" id="{AEB47D57-0856-4496-B867-48EBA306F115}"/>
                </a:ext>
              </a:extLst>
            </p:cNvPr>
            <p:cNvCxnSpPr>
              <a:cxnSpLocks/>
            </p:cNvCxnSpPr>
            <p:nvPr/>
          </p:nvCxnSpPr>
          <p:spPr>
            <a:xfrm flipH="1" flipV="1">
              <a:off x="8043863" y="2670598"/>
              <a:ext cx="734448" cy="1148928"/>
            </a:xfrm>
            <a:prstGeom prst="line">
              <a:avLst/>
            </a:prstGeom>
            <a:ln>
              <a:solidFill>
                <a:srgbClr val="115E21"/>
              </a:solidFill>
            </a:ln>
          </p:spPr>
          <p:style>
            <a:lnRef idx="2">
              <a:schemeClr val="dk1"/>
            </a:lnRef>
            <a:fillRef idx="0">
              <a:schemeClr val="dk1"/>
            </a:fillRef>
            <a:effectRef idx="1">
              <a:schemeClr val="dk1"/>
            </a:effectRef>
            <a:fontRef idx="minor">
              <a:schemeClr val="tx1"/>
            </a:fontRef>
          </p:style>
        </p:cxnSp>
      </p:grpSp>
      <p:grpSp>
        <p:nvGrpSpPr>
          <p:cNvPr id="67" name="Grupo 66">
            <a:extLst>
              <a:ext uri="{FF2B5EF4-FFF2-40B4-BE49-F238E27FC236}">
                <a16:creationId xmlns:a16="http://schemas.microsoft.com/office/drawing/2014/main" id="{63F9C71B-D712-4014-ACAD-DA13A124BF3A}"/>
              </a:ext>
            </a:extLst>
          </p:cNvPr>
          <p:cNvGrpSpPr/>
          <p:nvPr/>
        </p:nvGrpSpPr>
        <p:grpSpPr>
          <a:xfrm>
            <a:off x="2504128" y="5081332"/>
            <a:ext cx="4790126" cy="1389928"/>
            <a:chOff x="351785" y="1058842"/>
            <a:chExt cx="11488429" cy="3333543"/>
          </a:xfrm>
        </p:grpSpPr>
        <p:pic>
          <p:nvPicPr>
            <p:cNvPr id="68" name="Imagen 67">
              <a:extLst>
                <a:ext uri="{FF2B5EF4-FFF2-40B4-BE49-F238E27FC236}">
                  <a16:creationId xmlns:a16="http://schemas.microsoft.com/office/drawing/2014/main" id="{5EDF840C-1972-41C7-9695-71FE013C61E3}"/>
                </a:ext>
              </a:extLst>
            </p:cNvPr>
            <p:cNvPicPr>
              <a:picLocks noChangeAspect="1"/>
            </p:cNvPicPr>
            <p:nvPr/>
          </p:nvPicPr>
          <p:blipFill rotWithShape="1">
            <a:blip r:embed="rId7"/>
            <a:srcRect b="40972"/>
            <a:stretch/>
          </p:blipFill>
          <p:spPr>
            <a:xfrm>
              <a:off x="351785" y="1058842"/>
              <a:ext cx="11488429" cy="3333543"/>
            </a:xfrm>
            <a:prstGeom prst="rect">
              <a:avLst/>
            </a:prstGeom>
          </p:spPr>
        </p:pic>
        <p:pic>
          <p:nvPicPr>
            <p:cNvPr id="69" name="Imagen 68">
              <a:extLst>
                <a:ext uri="{FF2B5EF4-FFF2-40B4-BE49-F238E27FC236}">
                  <a16:creationId xmlns:a16="http://schemas.microsoft.com/office/drawing/2014/main" id="{D93F00DB-6971-444C-937D-CC595ECBF59E}"/>
                </a:ext>
              </a:extLst>
            </p:cNvPr>
            <p:cNvPicPr>
              <a:picLocks noChangeAspect="1"/>
            </p:cNvPicPr>
            <p:nvPr/>
          </p:nvPicPr>
          <p:blipFill>
            <a:blip r:embed="rId8"/>
            <a:stretch>
              <a:fillRect/>
            </a:stretch>
          </p:blipFill>
          <p:spPr>
            <a:xfrm rot="630127">
              <a:off x="7146003" y="1442763"/>
              <a:ext cx="1172537" cy="2358000"/>
            </a:xfrm>
            <a:prstGeom prst="rect">
              <a:avLst/>
            </a:prstGeom>
            <a:effectLst>
              <a:outerShdw blurRad="50800" dist="38100" dir="2700000" algn="tl" rotWithShape="0">
                <a:prstClr val="black">
                  <a:alpha val="40000"/>
                </a:prstClr>
              </a:outerShdw>
            </a:effectLst>
          </p:spPr>
        </p:pic>
        <p:pic>
          <p:nvPicPr>
            <p:cNvPr id="70" name="Imagen 69">
              <a:extLst>
                <a:ext uri="{FF2B5EF4-FFF2-40B4-BE49-F238E27FC236}">
                  <a16:creationId xmlns:a16="http://schemas.microsoft.com/office/drawing/2014/main" id="{D5FF4E46-75E6-428D-9BC5-04311619512E}"/>
                </a:ext>
              </a:extLst>
            </p:cNvPr>
            <p:cNvPicPr>
              <a:picLocks noChangeAspect="1"/>
            </p:cNvPicPr>
            <p:nvPr/>
          </p:nvPicPr>
          <p:blipFill>
            <a:blip r:embed="rId9"/>
            <a:stretch>
              <a:fillRect/>
            </a:stretch>
          </p:blipFill>
          <p:spPr>
            <a:xfrm rot="251537">
              <a:off x="6254574" y="1290915"/>
              <a:ext cx="1272308" cy="2358965"/>
            </a:xfrm>
            <a:prstGeom prst="rect">
              <a:avLst/>
            </a:prstGeom>
          </p:spPr>
        </p:pic>
        <p:pic>
          <p:nvPicPr>
            <p:cNvPr id="71" name="Imagen 70">
              <a:extLst>
                <a:ext uri="{FF2B5EF4-FFF2-40B4-BE49-F238E27FC236}">
                  <a16:creationId xmlns:a16="http://schemas.microsoft.com/office/drawing/2014/main" id="{9F062872-A993-41AA-81B5-7BD53C5FC229}"/>
                </a:ext>
              </a:extLst>
            </p:cNvPr>
            <p:cNvPicPr>
              <a:picLocks noChangeAspect="1"/>
            </p:cNvPicPr>
            <p:nvPr/>
          </p:nvPicPr>
          <p:blipFill>
            <a:blip r:embed="rId10"/>
            <a:stretch>
              <a:fillRect/>
            </a:stretch>
          </p:blipFill>
          <p:spPr>
            <a:xfrm rot="21334614">
              <a:off x="5180941" y="1269034"/>
              <a:ext cx="1283092" cy="2358000"/>
            </a:xfrm>
            <a:prstGeom prst="rect">
              <a:avLst/>
            </a:prstGeom>
          </p:spPr>
        </p:pic>
        <p:pic>
          <p:nvPicPr>
            <p:cNvPr id="72" name="Imagen 71">
              <a:extLst>
                <a:ext uri="{FF2B5EF4-FFF2-40B4-BE49-F238E27FC236}">
                  <a16:creationId xmlns:a16="http://schemas.microsoft.com/office/drawing/2014/main" id="{36686C04-84CF-4309-B19F-1ACCA72165D3}"/>
                </a:ext>
              </a:extLst>
            </p:cNvPr>
            <p:cNvPicPr>
              <a:picLocks noChangeAspect="1"/>
            </p:cNvPicPr>
            <p:nvPr/>
          </p:nvPicPr>
          <p:blipFill>
            <a:blip r:embed="rId6"/>
            <a:stretch>
              <a:fillRect/>
            </a:stretch>
          </p:blipFill>
          <p:spPr>
            <a:xfrm rot="20912277">
              <a:off x="4045000" y="1380338"/>
              <a:ext cx="1357292" cy="2358000"/>
            </a:xfrm>
            <a:prstGeom prst="rect">
              <a:avLst/>
            </a:prstGeom>
            <a:ln>
              <a:noFill/>
            </a:ln>
            <a:effectLst>
              <a:outerShdw blurRad="292100" dist="139700" dir="2700000" algn="tl" rotWithShape="0">
                <a:srgbClr val="333333">
                  <a:alpha val="65000"/>
                </a:srgbClr>
              </a:outerShdw>
            </a:effectLst>
          </p:spPr>
        </p:pic>
      </p:grpSp>
      <p:sp>
        <p:nvSpPr>
          <p:cNvPr id="55" name="CuadroTexto 54">
            <a:extLst>
              <a:ext uri="{FF2B5EF4-FFF2-40B4-BE49-F238E27FC236}">
                <a16:creationId xmlns:a16="http://schemas.microsoft.com/office/drawing/2014/main" id="{CF220F62-DAC1-4E4E-94DE-ADC5F99899E8}"/>
              </a:ext>
            </a:extLst>
          </p:cNvPr>
          <p:cNvSpPr txBox="1"/>
          <p:nvPr/>
        </p:nvSpPr>
        <p:spPr>
          <a:xfrm>
            <a:off x="7492879" y="1700947"/>
            <a:ext cx="3313466" cy="4093428"/>
          </a:xfrm>
          <a:prstGeom prst="rect">
            <a:avLst/>
          </a:prstGeom>
          <a:noFill/>
          <a:effectLst>
            <a:outerShdw blurRad="50800" dist="38100" dir="2700000" algn="tl" rotWithShape="0">
              <a:prstClr val="black">
                <a:alpha val="40000"/>
              </a:prstClr>
            </a:outerShdw>
          </a:effectLst>
        </p:spPr>
        <p:txBody>
          <a:bodyPr wrap="square">
            <a:spAutoFit/>
          </a:bodyPr>
          <a:lstStyle/>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Todas tus parcelas, sistemas de riego y bombeo en un solo lugar.</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Monitorea y controla tus:</a:t>
            </a:r>
          </a:p>
          <a:p>
            <a:pPr marL="357188" lvl="2"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Sensores.</a:t>
            </a:r>
          </a:p>
          <a:p>
            <a:pPr marL="357188" lvl="2"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Sistemas estacionarios.</a:t>
            </a:r>
          </a:p>
          <a:p>
            <a:pPr marL="357188" lvl="2"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Sistemas de movimiento continuo.</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Consulta las fichas técnicas de los cultivos.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Programa el riego de cada parcela.</a:t>
            </a:r>
          </a:p>
          <a:p>
            <a:pPr marL="177800" indent="-177800">
              <a:spcAft>
                <a:spcPts val="600"/>
              </a:spcAft>
              <a:buFont typeface="Arial" panose="020B0604020202020204" pitchFamily="34" charset="0"/>
              <a:buChar char="•"/>
            </a:pPr>
            <a:r>
              <a:rPr lang="es-MX" sz="2000" b="0" dirty="0">
                <a:solidFill>
                  <a:srgbClr val="115E21"/>
                </a:solidFill>
                <a:latin typeface="Agency FB" panose="020B0503020202020204" pitchFamily="34" charset="0"/>
                <a:cs typeface="Arial"/>
              </a:rPr>
              <a:t>Recibe alertas y notificaciones.</a:t>
            </a:r>
          </a:p>
          <a:p>
            <a:pPr marL="177800" indent="-177800">
              <a:spcAft>
                <a:spcPts val="600"/>
              </a:spcAft>
              <a:buFont typeface="Arial" panose="020B0604020202020204" pitchFamily="34" charset="0"/>
              <a:buChar char="•"/>
            </a:pPr>
            <a:r>
              <a:rPr lang="es-MX" sz="2000" dirty="0">
                <a:solidFill>
                  <a:srgbClr val="115E21"/>
                </a:solidFill>
                <a:latin typeface="Agency FB" panose="020B0503020202020204" pitchFamily="34" charset="0"/>
              </a:rPr>
              <a:t>Gestiona tus usuarios.</a:t>
            </a:r>
            <a:endParaRPr lang="es-MX" sz="2000" b="0" dirty="0">
              <a:solidFill>
                <a:srgbClr val="115E21"/>
              </a:solidFill>
              <a:latin typeface="Agency FB" panose="020B0503020202020204" pitchFamily="34" charset="0"/>
              <a:cs typeface="Arial"/>
            </a:endParaRPr>
          </a:p>
        </p:txBody>
      </p:sp>
      <p:sp>
        <p:nvSpPr>
          <p:cNvPr id="33" name="CuadroTexto 32">
            <a:extLst>
              <a:ext uri="{FF2B5EF4-FFF2-40B4-BE49-F238E27FC236}">
                <a16:creationId xmlns:a16="http://schemas.microsoft.com/office/drawing/2014/main" id="{DF773E50-EA9C-486E-8119-57AF0B90BBA7}"/>
              </a:ext>
            </a:extLst>
          </p:cNvPr>
          <p:cNvSpPr txBox="1"/>
          <p:nvPr/>
        </p:nvSpPr>
        <p:spPr>
          <a:xfrm>
            <a:off x="772668" y="257967"/>
            <a:ext cx="10646664" cy="523220"/>
          </a:xfrm>
          <a:prstGeom prst="rect">
            <a:avLst/>
          </a:prstGeom>
          <a:noFill/>
        </p:spPr>
        <p:txBody>
          <a:bodyPr wrap="square">
            <a:spAutoFit/>
          </a:bodyPr>
          <a:lstStyle/>
          <a:p>
            <a:pPr algn="ctr"/>
            <a:r>
              <a:rPr lang="es-MX" sz="28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SISTEMAS DE MONITOREO Y CONTROL</a:t>
            </a:r>
          </a:p>
        </p:txBody>
      </p:sp>
    </p:spTree>
    <p:extLst>
      <p:ext uri="{BB962C8B-B14F-4D97-AF65-F5344CB8AC3E}">
        <p14:creationId xmlns:p14="http://schemas.microsoft.com/office/powerpoint/2010/main" val="144477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08BA0DE-5574-3D6B-B201-A854468D3F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3" name="Freeform: Shape 12">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Imagen 2">
            <a:extLst>
              <a:ext uri="{FF2B5EF4-FFF2-40B4-BE49-F238E27FC236}">
                <a16:creationId xmlns:a16="http://schemas.microsoft.com/office/drawing/2014/main" id="{5415F58D-9FA9-71CA-9E4F-54700F71B3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4" name="CuadroTexto 3">
            <a:extLst>
              <a:ext uri="{FF2B5EF4-FFF2-40B4-BE49-F238E27FC236}">
                <a16:creationId xmlns:a16="http://schemas.microsoft.com/office/drawing/2014/main" id="{8EB3FE2F-FD72-AC65-361B-1A6F09AC9574}"/>
              </a:ext>
            </a:extLst>
          </p:cNvPr>
          <p:cNvSpPr txBox="1"/>
          <p:nvPr/>
        </p:nvSpPr>
        <p:spPr>
          <a:xfrm>
            <a:off x="621195" y="2302302"/>
            <a:ext cx="3798405" cy="830997"/>
          </a:xfrm>
          <a:prstGeom prst="rect">
            <a:avLst/>
          </a:prstGeom>
          <a:noFill/>
        </p:spPr>
        <p:txBody>
          <a:bodyPr wrap="squar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Conclusiones</a:t>
            </a:r>
          </a:p>
        </p:txBody>
      </p:sp>
    </p:spTree>
    <p:extLst>
      <p:ext uri="{BB962C8B-B14F-4D97-AF65-F5344CB8AC3E}">
        <p14:creationId xmlns:p14="http://schemas.microsoft.com/office/powerpoint/2010/main" val="334143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9" name="Freeform 10">
            <a:extLst>
              <a:ext uri="{FF2B5EF4-FFF2-40B4-BE49-F238E27FC236}">
                <a16:creationId xmlns:a16="http://schemas.microsoft.com/office/drawing/2014/main" id="{1179705E-913C-7B53-AB34-0762E06C2BE1}"/>
              </a:ext>
            </a:extLst>
          </p:cNvPr>
          <p:cNvSpPr/>
          <p:nvPr/>
        </p:nvSpPr>
        <p:spPr>
          <a:xfrm>
            <a:off x="8117471" y="5441346"/>
            <a:ext cx="2519109" cy="1400760"/>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b="-47100"/>
            </a:stretch>
          </a:blipFill>
          <a:ln cap="sq">
            <a:noFill/>
            <a:prstDash val="solid"/>
            <a:miter/>
          </a:ln>
        </p:spPr>
        <p:txBody>
          <a:bodyPr/>
          <a:lstStyle/>
          <a:p>
            <a:endParaRPr lang="es-MX"/>
          </a:p>
        </p:txBody>
      </p:sp>
      <p:sp>
        <p:nvSpPr>
          <p:cNvPr id="10" name="Freeform 11">
            <a:extLst>
              <a:ext uri="{FF2B5EF4-FFF2-40B4-BE49-F238E27FC236}">
                <a16:creationId xmlns:a16="http://schemas.microsoft.com/office/drawing/2014/main" id="{B2ED2C40-6533-DDA6-E99B-FB7BA0105970}"/>
              </a:ext>
            </a:extLst>
          </p:cNvPr>
          <p:cNvSpPr/>
          <p:nvPr/>
        </p:nvSpPr>
        <p:spPr>
          <a:xfrm>
            <a:off x="7857537" y="3784691"/>
            <a:ext cx="2519109" cy="2060513"/>
          </a:xfrm>
          <a:custGeom>
            <a:avLst/>
            <a:gdLst/>
            <a:ahLst/>
            <a:cxnLst/>
            <a:rect l="l" t="t" r="r" b="b"/>
            <a:pathLst>
              <a:path w="5071170" h="4158359">
                <a:moveTo>
                  <a:pt x="0" y="0"/>
                </a:moveTo>
                <a:lnTo>
                  <a:pt x="5071170" y="0"/>
                </a:lnTo>
                <a:lnTo>
                  <a:pt x="5071170" y="4158359"/>
                </a:lnTo>
                <a:lnTo>
                  <a:pt x="0" y="41583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26" name="Freeform 15">
            <a:extLst>
              <a:ext uri="{FF2B5EF4-FFF2-40B4-BE49-F238E27FC236}">
                <a16:creationId xmlns:a16="http://schemas.microsoft.com/office/drawing/2014/main" id="{11DF875D-E8A2-66D0-441F-505A58C79862}"/>
              </a:ext>
            </a:extLst>
          </p:cNvPr>
          <p:cNvSpPr/>
          <p:nvPr/>
        </p:nvSpPr>
        <p:spPr>
          <a:xfrm>
            <a:off x="9791713" y="256163"/>
            <a:ext cx="2372754" cy="2718572"/>
          </a:xfrm>
          <a:custGeom>
            <a:avLst/>
            <a:gdLst/>
            <a:ahLst/>
            <a:cxnLst/>
            <a:rect l="l" t="t" r="r" b="b"/>
            <a:pathLst>
              <a:path w="4776546" h="5316504">
                <a:moveTo>
                  <a:pt x="0" y="0"/>
                </a:moveTo>
                <a:lnTo>
                  <a:pt x="4776546" y="0"/>
                </a:lnTo>
                <a:lnTo>
                  <a:pt x="4776546" y="5316504"/>
                </a:lnTo>
                <a:lnTo>
                  <a:pt x="0" y="5316504"/>
                </a:lnTo>
                <a:lnTo>
                  <a:pt x="0" y="0"/>
                </a:lnTo>
                <a:close/>
              </a:path>
            </a:pathLst>
          </a:custGeom>
          <a:blipFill>
            <a:blip r:embed="rId5"/>
            <a:stretch>
              <a:fillRect/>
            </a:stretch>
          </a:blipFill>
          <a:ln cap="sq">
            <a:noFill/>
            <a:prstDash val="solid"/>
            <a:miter/>
          </a:ln>
        </p:spPr>
        <p:txBody>
          <a:bodyPr/>
          <a:lstStyle/>
          <a:p>
            <a:endParaRPr lang="es-MX"/>
          </a:p>
        </p:txBody>
      </p:sp>
      <p:grpSp>
        <p:nvGrpSpPr>
          <p:cNvPr id="34" name="Grupo 33">
            <a:extLst>
              <a:ext uri="{FF2B5EF4-FFF2-40B4-BE49-F238E27FC236}">
                <a16:creationId xmlns:a16="http://schemas.microsoft.com/office/drawing/2014/main" id="{D143A217-436E-6088-C87E-98C8DCD96972}"/>
              </a:ext>
            </a:extLst>
          </p:cNvPr>
          <p:cNvGrpSpPr/>
          <p:nvPr/>
        </p:nvGrpSpPr>
        <p:grpSpPr>
          <a:xfrm>
            <a:off x="8379028" y="2918455"/>
            <a:ext cx="3855709" cy="3974745"/>
            <a:chOff x="12473494" y="3436388"/>
            <a:chExt cx="5664357" cy="6143513"/>
          </a:xfrm>
        </p:grpSpPr>
        <p:sp>
          <p:nvSpPr>
            <p:cNvPr id="72" name="Freeform 6">
              <a:extLst>
                <a:ext uri="{FF2B5EF4-FFF2-40B4-BE49-F238E27FC236}">
                  <a16:creationId xmlns:a16="http://schemas.microsoft.com/office/drawing/2014/main" id="{020D51AF-C6A4-1BEF-175F-055D47D65C6C}"/>
                </a:ext>
              </a:extLst>
            </p:cNvPr>
            <p:cNvSpPr/>
            <p:nvPr/>
          </p:nvSpPr>
          <p:spPr>
            <a:xfrm>
              <a:off x="12771615" y="3436388"/>
              <a:ext cx="5366236" cy="6094931"/>
            </a:xfrm>
            <a:custGeom>
              <a:avLst/>
              <a:gdLst/>
              <a:ahLst/>
              <a:cxnLst/>
              <a:rect l="l" t="t" r="r" b="b"/>
              <a:pathLst>
                <a:path w="15164141" h="9701494">
                  <a:moveTo>
                    <a:pt x="0" y="0"/>
                  </a:moveTo>
                  <a:lnTo>
                    <a:pt x="15164142" y="0"/>
                  </a:lnTo>
                  <a:lnTo>
                    <a:pt x="15164142" y="9701494"/>
                  </a:lnTo>
                  <a:lnTo>
                    <a:pt x="0" y="9701494"/>
                  </a:lnTo>
                  <a:lnTo>
                    <a:pt x="0" y="0"/>
                  </a:lnTo>
                  <a:close/>
                </a:path>
              </a:pathLst>
            </a:custGeom>
            <a:blipFill>
              <a:blip r:embed="rId6">
                <a:alphaModFix amt="88000"/>
              </a:blip>
              <a:stretch>
                <a:fillRect l="-5672" t="-31317" r="-107814" b="-28228"/>
              </a:stretch>
            </a:blipFill>
            <a:ln cap="sq">
              <a:noFill/>
              <a:prstDash val="solid"/>
              <a:miter/>
            </a:ln>
          </p:spPr>
          <p:txBody>
            <a:bodyPr/>
            <a:lstStyle/>
            <a:p>
              <a:endParaRPr lang="es-MX"/>
            </a:p>
          </p:txBody>
        </p:sp>
        <p:sp>
          <p:nvSpPr>
            <p:cNvPr id="73" name="Freeform 7">
              <a:extLst>
                <a:ext uri="{FF2B5EF4-FFF2-40B4-BE49-F238E27FC236}">
                  <a16:creationId xmlns:a16="http://schemas.microsoft.com/office/drawing/2014/main" id="{036056E6-3DB8-BFEF-DA12-488C90EC6CCF}"/>
                </a:ext>
              </a:extLst>
            </p:cNvPr>
            <p:cNvSpPr/>
            <p:nvPr/>
          </p:nvSpPr>
          <p:spPr>
            <a:xfrm>
              <a:off x="13156134" y="3442286"/>
              <a:ext cx="4966653" cy="4114800"/>
            </a:xfrm>
            <a:custGeom>
              <a:avLst/>
              <a:gdLst/>
              <a:ahLst/>
              <a:cxnLst/>
              <a:rect l="l" t="t" r="r" b="b"/>
              <a:pathLst>
                <a:path w="8489594" h="5486400">
                  <a:moveTo>
                    <a:pt x="0" y="0"/>
                  </a:moveTo>
                  <a:lnTo>
                    <a:pt x="8489594" y="0"/>
                  </a:lnTo>
                  <a:lnTo>
                    <a:pt x="8489594"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r="-28199"/>
              </a:stretch>
            </a:blipFill>
            <a:ln cap="sq">
              <a:noFill/>
              <a:prstDash val="solid"/>
              <a:miter/>
            </a:ln>
          </p:spPr>
          <p:txBody>
            <a:bodyPr/>
            <a:lstStyle/>
            <a:p>
              <a:endParaRPr lang="es-MX"/>
            </a:p>
          </p:txBody>
        </p:sp>
        <p:sp>
          <p:nvSpPr>
            <p:cNvPr id="74" name="Freeform 8">
              <a:extLst>
                <a:ext uri="{FF2B5EF4-FFF2-40B4-BE49-F238E27FC236}">
                  <a16:creationId xmlns:a16="http://schemas.microsoft.com/office/drawing/2014/main" id="{4F4B7162-BFD2-9919-6490-3774AAA3A1C2}"/>
                </a:ext>
              </a:extLst>
            </p:cNvPr>
            <p:cNvSpPr/>
            <p:nvPr/>
          </p:nvSpPr>
          <p:spPr>
            <a:xfrm>
              <a:off x="12473494" y="5211775"/>
              <a:ext cx="5018049" cy="4114800"/>
            </a:xfrm>
            <a:custGeom>
              <a:avLst/>
              <a:gdLst/>
              <a:ahLst/>
              <a:cxnLst/>
              <a:rect l="l" t="t" r="r" b="b"/>
              <a:pathLst>
                <a:path w="6690732" h="5486400">
                  <a:moveTo>
                    <a:pt x="0" y="0"/>
                  </a:moveTo>
                  <a:lnTo>
                    <a:pt x="6690732" y="0"/>
                  </a:lnTo>
                  <a:lnTo>
                    <a:pt x="669073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MX"/>
            </a:p>
          </p:txBody>
        </p:sp>
        <p:sp>
          <p:nvSpPr>
            <p:cNvPr id="75" name="Freeform 9">
              <a:extLst>
                <a:ext uri="{FF2B5EF4-FFF2-40B4-BE49-F238E27FC236}">
                  <a16:creationId xmlns:a16="http://schemas.microsoft.com/office/drawing/2014/main" id="{181A07CD-18A6-62A9-5004-26F1AE8B9569}"/>
                </a:ext>
              </a:extLst>
            </p:cNvPr>
            <p:cNvSpPr/>
            <p:nvPr/>
          </p:nvSpPr>
          <p:spPr>
            <a:xfrm flipH="1">
              <a:off x="15048452" y="5052248"/>
              <a:ext cx="3057559" cy="3920817"/>
            </a:xfrm>
            <a:custGeom>
              <a:avLst/>
              <a:gdLst/>
              <a:ahLst/>
              <a:cxnLst/>
              <a:rect l="l" t="t" r="r" b="b"/>
              <a:pathLst>
                <a:path w="6375314" h="5227757">
                  <a:moveTo>
                    <a:pt x="6375313" y="0"/>
                  </a:moveTo>
                  <a:lnTo>
                    <a:pt x="0" y="0"/>
                  </a:lnTo>
                  <a:lnTo>
                    <a:pt x="0" y="5227757"/>
                  </a:lnTo>
                  <a:lnTo>
                    <a:pt x="6375313" y="5227757"/>
                  </a:lnTo>
                  <a:lnTo>
                    <a:pt x="6375313" y="0"/>
                  </a:lnTo>
                  <a:close/>
                </a:path>
              </a:pathLst>
            </a:custGeom>
            <a:blipFill>
              <a:blip r:embed="rId3">
                <a:extLst>
                  <a:ext uri="{96DAC541-7B7A-43D3-8B79-37D633B846F1}">
                    <asvg:svgBlip xmlns:asvg="http://schemas.microsoft.com/office/drawing/2016/SVG/main" r:embed="rId4"/>
                  </a:ext>
                </a:extLst>
              </a:blip>
              <a:stretch>
                <a:fillRect l="-56382"/>
              </a:stretch>
            </a:blipFill>
            <a:ln cap="sq">
              <a:noFill/>
              <a:prstDash val="solid"/>
              <a:miter/>
            </a:ln>
          </p:spPr>
          <p:txBody>
            <a:bodyPr/>
            <a:lstStyle/>
            <a:p>
              <a:endParaRPr lang="es-MX"/>
            </a:p>
          </p:txBody>
        </p:sp>
        <p:sp>
          <p:nvSpPr>
            <p:cNvPr id="76" name="Freeform 12">
              <a:extLst>
                <a:ext uri="{FF2B5EF4-FFF2-40B4-BE49-F238E27FC236}">
                  <a16:creationId xmlns:a16="http://schemas.microsoft.com/office/drawing/2014/main" id="{E85DE553-6DAF-49DA-BBDF-DDA1FF733BFC}"/>
                </a:ext>
              </a:extLst>
            </p:cNvPr>
            <p:cNvSpPr/>
            <p:nvPr/>
          </p:nvSpPr>
          <p:spPr>
            <a:xfrm flipH="1">
              <a:off x="16244293" y="6723326"/>
              <a:ext cx="1824646" cy="2856575"/>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108445" b="-9179"/>
              </a:stretch>
            </a:blipFill>
            <a:ln cap="sq">
              <a:noFill/>
              <a:prstDash val="solid"/>
              <a:miter/>
            </a:ln>
          </p:spPr>
          <p:txBody>
            <a:bodyPr/>
            <a:lstStyle/>
            <a:p>
              <a:endParaRPr lang="es-MX"/>
            </a:p>
          </p:txBody>
        </p:sp>
        <p:sp>
          <p:nvSpPr>
            <p:cNvPr id="77" name="Freeform 13">
              <a:extLst>
                <a:ext uri="{FF2B5EF4-FFF2-40B4-BE49-F238E27FC236}">
                  <a16:creationId xmlns:a16="http://schemas.microsoft.com/office/drawing/2014/main" id="{53DB39CA-251F-2F5B-2DDC-67ED10203F27}"/>
                </a:ext>
              </a:extLst>
            </p:cNvPr>
            <p:cNvSpPr/>
            <p:nvPr/>
          </p:nvSpPr>
          <p:spPr>
            <a:xfrm flipH="1">
              <a:off x="17289352" y="4662543"/>
              <a:ext cx="833436" cy="3118769"/>
            </a:xfrm>
            <a:custGeom>
              <a:avLst/>
              <a:gdLst/>
              <a:ahLst/>
              <a:cxnLst/>
              <a:rect l="l" t="t" r="r" b="b"/>
              <a:pathLst>
                <a:path w="5071170" h="4158359">
                  <a:moveTo>
                    <a:pt x="5071170" y="0"/>
                  </a:moveTo>
                  <a:lnTo>
                    <a:pt x="0" y="0"/>
                  </a:lnTo>
                  <a:lnTo>
                    <a:pt x="0" y="4158359"/>
                  </a:lnTo>
                  <a:lnTo>
                    <a:pt x="5071170" y="4158359"/>
                  </a:lnTo>
                  <a:lnTo>
                    <a:pt x="5071170" y="0"/>
                  </a:lnTo>
                  <a:close/>
                </a:path>
              </a:pathLst>
            </a:custGeom>
            <a:blipFill>
              <a:blip r:embed="rId3">
                <a:extLst>
                  <a:ext uri="{96DAC541-7B7A-43D3-8B79-37D633B846F1}">
                    <asvg:svgBlip xmlns:asvg="http://schemas.microsoft.com/office/drawing/2016/SVG/main" r:embed="rId4"/>
                  </a:ext>
                </a:extLst>
              </a:blip>
              <a:stretch>
                <a:fillRect l="-356349" r="1"/>
              </a:stretch>
            </a:blipFill>
            <a:ln cap="sq">
              <a:noFill/>
              <a:prstDash val="solid"/>
              <a:miter/>
            </a:ln>
          </p:spPr>
          <p:txBody>
            <a:bodyPr/>
            <a:lstStyle/>
            <a:p>
              <a:endParaRPr lang="es-MX"/>
            </a:p>
          </p:txBody>
        </p:sp>
        <p:sp>
          <p:nvSpPr>
            <p:cNvPr id="78" name="Freeform 14">
              <a:extLst>
                <a:ext uri="{FF2B5EF4-FFF2-40B4-BE49-F238E27FC236}">
                  <a16:creationId xmlns:a16="http://schemas.microsoft.com/office/drawing/2014/main" id="{257ACCA8-23C8-0379-D5C4-5E41D85EC516}"/>
                </a:ext>
              </a:extLst>
            </p:cNvPr>
            <p:cNvSpPr/>
            <p:nvPr/>
          </p:nvSpPr>
          <p:spPr>
            <a:xfrm>
              <a:off x="14605344" y="6667638"/>
              <a:ext cx="2551176" cy="2826701"/>
            </a:xfrm>
            <a:custGeom>
              <a:avLst/>
              <a:gdLst/>
              <a:ahLst/>
              <a:cxnLst/>
              <a:rect l="l" t="t" r="r" b="b"/>
              <a:pathLst>
                <a:path w="3401568" h="5486400">
                  <a:moveTo>
                    <a:pt x="0" y="0"/>
                  </a:moveTo>
                  <a:lnTo>
                    <a:pt x="3401568" y="0"/>
                  </a:lnTo>
                  <a:lnTo>
                    <a:pt x="3401568"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b="-45570"/>
              </a:stretch>
            </a:blipFill>
            <a:ln cap="sq">
              <a:noFill/>
              <a:prstDash val="solid"/>
              <a:miter/>
            </a:ln>
          </p:spPr>
          <p:txBody>
            <a:bodyPr/>
            <a:lstStyle/>
            <a:p>
              <a:endParaRPr lang="es-MX"/>
            </a:p>
          </p:txBody>
        </p:sp>
      </p:grpSp>
      <p:sp>
        <p:nvSpPr>
          <p:cNvPr id="35" name="Freeform 27">
            <a:extLst>
              <a:ext uri="{FF2B5EF4-FFF2-40B4-BE49-F238E27FC236}">
                <a16:creationId xmlns:a16="http://schemas.microsoft.com/office/drawing/2014/main" id="{27CBBE1E-76CE-7035-FD84-4D1BDF2FB19E}"/>
              </a:ext>
            </a:extLst>
          </p:cNvPr>
          <p:cNvSpPr/>
          <p:nvPr/>
        </p:nvSpPr>
        <p:spPr>
          <a:xfrm>
            <a:off x="-37273" y="2918456"/>
            <a:ext cx="8643182" cy="3943314"/>
          </a:xfrm>
          <a:custGeom>
            <a:avLst/>
            <a:gdLst/>
            <a:ahLst/>
            <a:cxnLst/>
            <a:rect l="l" t="t" r="r" b="b"/>
            <a:pathLst>
              <a:path w="15164141" h="9701494">
                <a:moveTo>
                  <a:pt x="0" y="0"/>
                </a:moveTo>
                <a:lnTo>
                  <a:pt x="15164141" y="0"/>
                </a:lnTo>
                <a:lnTo>
                  <a:pt x="15164141" y="9701494"/>
                </a:lnTo>
                <a:lnTo>
                  <a:pt x="0" y="9701494"/>
                </a:lnTo>
                <a:lnTo>
                  <a:pt x="0" y="0"/>
                </a:lnTo>
                <a:close/>
              </a:path>
            </a:pathLst>
          </a:custGeom>
          <a:blipFill>
            <a:blip r:embed="rId6">
              <a:alphaModFix amt="88000"/>
            </a:blip>
            <a:stretch>
              <a:fillRect l="-3545" t="-31200" r="-29899" b="-27734"/>
            </a:stretch>
          </a:blipFill>
          <a:ln cap="sq">
            <a:noFill/>
            <a:prstDash val="solid"/>
            <a:miter/>
          </a:ln>
        </p:spPr>
        <p:txBody>
          <a:bodyPr/>
          <a:lstStyle/>
          <a:p>
            <a:endParaRPr lang="es-MX"/>
          </a:p>
        </p:txBody>
      </p:sp>
      <p:grpSp>
        <p:nvGrpSpPr>
          <p:cNvPr id="36" name="Grupo 35">
            <a:extLst>
              <a:ext uri="{FF2B5EF4-FFF2-40B4-BE49-F238E27FC236}">
                <a16:creationId xmlns:a16="http://schemas.microsoft.com/office/drawing/2014/main" id="{7737362C-F4F6-1A1A-D55A-93EEBA451457}"/>
              </a:ext>
            </a:extLst>
          </p:cNvPr>
          <p:cNvGrpSpPr/>
          <p:nvPr/>
        </p:nvGrpSpPr>
        <p:grpSpPr>
          <a:xfrm>
            <a:off x="-80028" y="2561893"/>
            <a:ext cx="12376136" cy="395983"/>
            <a:chOff x="-277203" y="3054675"/>
            <a:chExt cx="18619881" cy="488625"/>
          </a:xfrm>
        </p:grpSpPr>
        <p:sp>
          <p:nvSpPr>
            <p:cNvPr id="62" name="Freeform 28">
              <a:extLst>
                <a:ext uri="{FF2B5EF4-FFF2-40B4-BE49-F238E27FC236}">
                  <a16:creationId xmlns:a16="http://schemas.microsoft.com/office/drawing/2014/main" id="{C9D70413-5141-AA76-D091-C3E987486497}"/>
                </a:ext>
              </a:extLst>
            </p:cNvPr>
            <p:cNvSpPr/>
            <p:nvPr/>
          </p:nvSpPr>
          <p:spPr>
            <a:xfrm>
              <a:off x="8915400"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3" name="Freeform 28">
              <a:extLst>
                <a:ext uri="{FF2B5EF4-FFF2-40B4-BE49-F238E27FC236}">
                  <a16:creationId xmlns:a16="http://schemas.microsoft.com/office/drawing/2014/main" id="{AFA4E98A-A2B5-B606-E8D0-925B6E981F98}"/>
                </a:ext>
              </a:extLst>
            </p:cNvPr>
            <p:cNvSpPr/>
            <p:nvPr/>
          </p:nvSpPr>
          <p:spPr>
            <a:xfrm>
              <a:off x="16255264"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4" name="Freeform 28">
              <a:extLst>
                <a:ext uri="{FF2B5EF4-FFF2-40B4-BE49-F238E27FC236}">
                  <a16:creationId xmlns:a16="http://schemas.microsoft.com/office/drawing/2014/main" id="{92301CE3-C367-A0BC-93DC-A68B29D38270}"/>
                </a:ext>
              </a:extLst>
            </p:cNvPr>
            <p:cNvSpPr/>
            <p:nvPr/>
          </p:nvSpPr>
          <p:spPr>
            <a:xfrm>
              <a:off x="14420298"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5" name="Freeform 28">
              <a:extLst>
                <a:ext uri="{FF2B5EF4-FFF2-40B4-BE49-F238E27FC236}">
                  <a16:creationId xmlns:a16="http://schemas.microsoft.com/office/drawing/2014/main" id="{666B8163-692B-6873-ED0D-E9654E8FA9B9}"/>
                </a:ext>
              </a:extLst>
            </p:cNvPr>
            <p:cNvSpPr/>
            <p:nvPr/>
          </p:nvSpPr>
          <p:spPr>
            <a:xfrm>
              <a:off x="10750366"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6" name="Freeform 28">
              <a:extLst>
                <a:ext uri="{FF2B5EF4-FFF2-40B4-BE49-F238E27FC236}">
                  <a16:creationId xmlns:a16="http://schemas.microsoft.com/office/drawing/2014/main" id="{042470E1-10AB-B7A4-6A33-3FB505864C82}"/>
                </a:ext>
              </a:extLst>
            </p:cNvPr>
            <p:cNvSpPr/>
            <p:nvPr/>
          </p:nvSpPr>
          <p:spPr>
            <a:xfrm>
              <a:off x="12585332" y="3057502"/>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7" name="Freeform 28">
              <a:extLst>
                <a:ext uri="{FF2B5EF4-FFF2-40B4-BE49-F238E27FC236}">
                  <a16:creationId xmlns:a16="http://schemas.microsoft.com/office/drawing/2014/main" id="{15B99C84-2FA6-8A0F-C240-60BEF81D0549}"/>
                </a:ext>
              </a:extLst>
            </p:cNvPr>
            <p:cNvSpPr/>
            <p:nvPr/>
          </p:nvSpPr>
          <p:spPr>
            <a:xfrm>
              <a:off x="-27720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8" name="Freeform 28">
              <a:extLst>
                <a:ext uri="{FF2B5EF4-FFF2-40B4-BE49-F238E27FC236}">
                  <a16:creationId xmlns:a16="http://schemas.microsoft.com/office/drawing/2014/main" id="{4DC94CB3-B769-C3FE-1B60-D46CF73A8247}"/>
                </a:ext>
              </a:extLst>
            </p:cNvPr>
            <p:cNvSpPr/>
            <p:nvPr/>
          </p:nvSpPr>
          <p:spPr>
            <a:xfrm>
              <a:off x="7062661"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69" name="Freeform 28">
              <a:extLst>
                <a:ext uri="{FF2B5EF4-FFF2-40B4-BE49-F238E27FC236}">
                  <a16:creationId xmlns:a16="http://schemas.microsoft.com/office/drawing/2014/main" id="{9E0B242C-4E49-C8ED-1182-5FE0EA9F1A47}"/>
                </a:ext>
              </a:extLst>
            </p:cNvPr>
            <p:cNvSpPr/>
            <p:nvPr/>
          </p:nvSpPr>
          <p:spPr>
            <a:xfrm>
              <a:off x="5227695"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0" name="Freeform 28">
              <a:extLst>
                <a:ext uri="{FF2B5EF4-FFF2-40B4-BE49-F238E27FC236}">
                  <a16:creationId xmlns:a16="http://schemas.microsoft.com/office/drawing/2014/main" id="{8FA368F7-5E31-FDB4-59EF-167685490E9C}"/>
                </a:ext>
              </a:extLst>
            </p:cNvPr>
            <p:cNvSpPr/>
            <p:nvPr/>
          </p:nvSpPr>
          <p:spPr>
            <a:xfrm>
              <a:off x="1557763"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sp>
          <p:nvSpPr>
            <p:cNvPr id="71" name="Freeform 28">
              <a:extLst>
                <a:ext uri="{FF2B5EF4-FFF2-40B4-BE49-F238E27FC236}">
                  <a16:creationId xmlns:a16="http://schemas.microsoft.com/office/drawing/2014/main" id="{08832D12-1446-5C3B-55BF-E3797404DED5}"/>
                </a:ext>
              </a:extLst>
            </p:cNvPr>
            <p:cNvSpPr/>
            <p:nvPr/>
          </p:nvSpPr>
          <p:spPr>
            <a:xfrm>
              <a:off x="3392729" y="3054675"/>
              <a:ext cx="2087414" cy="485798"/>
            </a:xfrm>
            <a:custGeom>
              <a:avLst/>
              <a:gdLst/>
              <a:ahLst/>
              <a:cxnLst/>
              <a:rect l="l" t="t" r="r" b="b"/>
              <a:pathLst>
                <a:path w="2783218" h="647731">
                  <a:moveTo>
                    <a:pt x="0" y="0"/>
                  </a:moveTo>
                  <a:lnTo>
                    <a:pt x="2783218" y="0"/>
                  </a:lnTo>
                  <a:lnTo>
                    <a:pt x="2783218" y="647731"/>
                  </a:lnTo>
                  <a:lnTo>
                    <a:pt x="0" y="64773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s-MX"/>
            </a:p>
          </p:txBody>
        </p:sp>
      </p:grpSp>
      <p:sp>
        <p:nvSpPr>
          <p:cNvPr id="84" name="Rectángulo 83">
            <a:extLst>
              <a:ext uri="{FF2B5EF4-FFF2-40B4-BE49-F238E27FC236}">
                <a16:creationId xmlns:a16="http://schemas.microsoft.com/office/drawing/2014/main" id="{3A774B8F-4D0E-DFDE-4C8B-DC318FF50776}"/>
              </a:ext>
            </a:extLst>
          </p:cNvPr>
          <p:cNvSpPr/>
          <p:nvPr/>
        </p:nvSpPr>
        <p:spPr>
          <a:xfrm>
            <a:off x="1115545" y="2578158"/>
            <a:ext cx="5874223" cy="4315043"/>
          </a:xfrm>
          <a:prstGeom prst="rect">
            <a:avLst/>
          </a:prstGeom>
          <a:gradFill flip="none" rotWithShape="1">
            <a:gsLst>
              <a:gs pos="13000">
                <a:schemeClr val="bg1"/>
              </a:gs>
              <a:gs pos="66000">
                <a:schemeClr val="bg1">
                  <a:alpha val="4917"/>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 name="Grupo 1">
            <a:extLst>
              <a:ext uri="{FF2B5EF4-FFF2-40B4-BE49-F238E27FC236}">
                <a16:creationId xmlns:a16="http://schemas.microsoft.com/office/drawing/2014/main" id="{56CAE3D7-2E0D-4B24-A915-BB72A5F69DCF}"/>
              </a:ext>
            </a:extLst>
          </p:cNvPr>
          <p:cNvGrpSpPr/>
          <p:nvPr/>
        </p:nvGrpSpPr>
        <p:grpSpPr>
          <a:xfrm>
            <a:off x="6001873" y="2009685"/>
            <a:ext cx="3313532" cy="4478149"/>
            <a:chOff x="5777310" y="1169415"/>
            <a:chExt cx="3313532" cy="4478149"/>
          </a:xfrm>
        </p:grpSpPr>
        <p:grpSp>
          <p:nvGrpSpPr>
            <p:cNvPr id="37" name="Grupo 36">
              <a:extLst>
                <a:ext uri="{FF2B5EF4-FFF2-40B4-BE49-F238E27FC236}">
                  <a16:creationId xmlns:a16="http://schemas.microsoft.com/office/drawing/2014/main" id="{48CD5D60-83BE-36B4-3B13-8DB92F3D268C}"/>
                </a:ext>
              </a:extLst>
            </p:cNvPr>
            <p:cNvGrpSpPr/>
            <p:nvPr/>
          </p:nvGrpSpPr>
          <p:grpSpPr>
            <a:xfrm>
              <a:off x="8856965" y="1308100"/>
              <a:ext cx="233877" cy="4210050"/>
              <a:chOff x="12646566" y="2247900"/>
              <a:chExt cx="282062" cy="7681896"/>
            </a:xfrm>
          </p:grpSpPr>
          <p:sp>
            <p:nvSpPr>
              <p:cNvPr id="40" name="Freeform 30">
                <a:extLst>
                  <a:ext uri="{FF2B5EF4-FFF2-40B4-BE49-F238E27FC236}">
                    <a16:creationId xmlns:a16="http://schemas.microsoft.com/office/drawing/2014/main" id="{D0D46B03-46F5-5FDD-1F2F-A36D369CC97C}"/>
                  </a:ext>
                </a:extLst>
              </p:cNvPr>
              <p:cNvSpPr/>
              <p:nvPr/>
            </p:nvSpPr>
            <p:spPr>
              <a:xfrm>
                <a:off x="12646566" y="2247900"/>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sp>
            <p:nvSpPr>
              <p:cNvPr id="41" name="Freeform 43">
                <a:extLst>
                  <a:ext uri="{FF2B5EF4-FFF2-40B4-BE49-F238E27FC236}">
                    <a16:creationId xmlns:a16="http://schemas.microsoft.com/office/drawing/2014/main" id="{29672662-773D-456D-C579-90404A17DFBF}"/>
                  </a:ext>
                </a:extLst>
              </p:cNvPr>
              <p:cNvSpPr/>
              <p:nvPr/>
            </p:nvSpPr>
            <p:spPr>
              <a:xfrm>
                <a:off x="12646566" y="4660899"/>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48" name="Freeform 44">
                <a:extLst>
                  <a:ext uri="{FF2B5EF4-FFF2-40B4-BE49-F238E27FC236}">
                    <a16:creationId xmlns:a16="http://schemas.microsoft.com/office/drawing/2014/main" id="{52673D1F-CD85-109E-3B1D-AC10E89F53B2}"/>
                  </a:ext>
                </a:extLst>
              </p:cNvPr>
              <p:cNvSpPr/>
              <p:nvPr/>
            </p:nvSpPr>
            <p:spPr>
              <a:xfrm>
                <a:off x="12646566" y="5465232"/>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0" name="Freeform 45">
                <a:extLst>
                  <a:ext uri="{FF2B5EF4-FFF2-40B4-BE49-F238E27FC236}">
                    <a16:creationId xmlns:a16="http://schemas.microsoft.com/office/drawing/2014/main" id="{F94DDCF5-5ABC-314D-6F3F-567595E0F631}"/>
                  </a:ext>
                </a:extLst>
              </p:cNvPr>
              <p:cNvSpPr/>
              <p:nvPr/>
            </p:nvSpPr>
            <p:spPr>
              <a:xfrm>
                <a:off x="12646566" y="6269565"/>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2" name="Freeform 46">
                <a:extLst>
                  <a:ext uri="{FF2B5EF4-FFF2-40B4-BE49-F238E27FC236}">
                    <a16:creationId xmlns:a16="http://schemas.microsoft.com/office/drawing/2014/main" id="{2C305FB0-3154-7035-288C-F6A0F65B2305}"/>
                  </a:ext>
                </a:extLst>
              </p:cNvPr>
              <p:cNvSpPr/>
              <p:nvPr/>
            </p:nvSpPr>
            <p:spPr>
              <a:xfrm>
                <a:off x="12646566" y="7073898"/>
                <a:ext cx="279428" cy="442896"/>
              </a:xfrm>
              <a:custGeom>
                <a:avLst/>
                <a:gdLst/>
                <a:ahLst/>
                <a:cxnLst/>
                <a:rect l="l" t="t" r="r" b="b"/>
                <a:pathLst>
                  <a:path w="372570" h="590528">
                    <a:moveTo>
                      <a:pt x="0" y="0"/>
                    </a:moveTo>
                    <a:lnTo>
                      <a:pt x="372570" y="0"/>
                    </a:lnTo>
                    <a:lnTo>
                      <a:pt x="372570" y="590529"/>
                    </a:lnTo>
                    <a:lnTo>
                      <a:pt x="0" y="5905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4" name="Freeform 47">
                <a:extLst>
                  <a:ext uri="{FF2B5EF4-FFF2-40B4-BE49-F238E27FC236}">
                    <a16:creationId xmlns:a16="http://schemas.microsoft.com/office/drawing/2014/main" id="{EB510A46-958E-C7EF-145B-33D06596F2ED}"/>
                  </a:ext>
                </a:extLst>
              </p:cNvPr>
              <p:cNvSpPr/>
              <p:nvPr/>
            </p:nvSpPr>
            <p:spPr>
              <a:xfrm>
                <a:off x="12646566" y="7878231"/>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6" name="Freeform 48">
                <a:extLst>
                  <a:ext uri="{FF2B5EF4-FFF2-40B4-BE49-F238E27FC236}">
                    <a16:creationId xmlns:a16="http://schemas.microsoft.com/office/drawing/2014/main" id="{E2BDF220-1B1C-6BA2-44E7-85F68B5BE9C2}"/>
                  </a:ext>
                </a:extLst>
              </p:cNvPr>
              <p:cNvSpPr/>
              <p:nvPr/>
            </p:nvSpPr>
            <p:spPr>
              <a:xfrm>
                <a:off x="12646566" y="8682564"/>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7" name="Freeform 49">
                <a:extLst>
                  <a:ext uri="{FF2B5EF4-FFF2-40B4-BE49-F238E27FC236}">
                    <a16:creationId xmlns:a16="http://schemas.microsoft.com/office/drawing/2014/main" id="{4BF14730-FBDC-1626-7FFA-2DA38F764726}"/>
                  </a:ext>
                </a:extLst>
              </p:cNvPr>
              <p:cNvSpPr/>
              <p:nvPr/>
            </p:nvSpPr>
            <p:spPr>
              <a:xfrm>
                <a:off x="12646566" y="94869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58" name="Freeform 43">
                <a:extLst>
                  <a:ext uri="{FF2B5EF4-FFF2-40B4-BE49-F238E27FC236}">
                    <a16:creationId xmlns:a16="http://schemas.microsoft.com/office/drawing/2014/main" id="{A705F460-E93D-8292-BA14-8737F04BDC3B}"/>
                  </a:ext>
                </a:extLst>
              </p:cNvPr>
              <p:cNvSpPr/>
              <p:nvPr/>
            </p:nvSpPr>
            <p:spPr>
              <a:xfrm>
                <a:off x="12649200" y="3848100"/>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s-MX" sz="1100"/>
              </a:p>
            </p:txBody>
          </p:sp>
          <p:sp>
            <p:nvSpPr>
              <p:cNvPr id="61" name="Freeform 41">
                <a:extLst>
                  <a:ext uri="{FF2B5EF4-FFF2-40B4-BE49-F238E27FC236}">
                    <a16:creationId xmlns:a16="http://schemas.microsoft.com/office/drawing/2014/main" id="{96B80D9C-1113-8197-A909-03C9F726D639}"/>
                  </a:ext>
                </a:extLst>
              </p:cNvPr>
              <p:cNvSpPr/>
              <p:nvPr/>
            </p:nvSpPr>
            <p:spPr>
              <a:xfrm>
                <a:off x="12646566" y="3052233"/>
                <a:ext cx="279428" cy="442896"/>
              </a:xfrm>
              <a:custGeom>
                <a:avLst/>
                <a:gdLst/>
                <a:ahLst/>
                <a:cxnLst/>
                <a:rect l="l" t="t" r="r" b="b"/>
                <a:pathLst>
                  <a:path w="372570" h="590528">
                    <a:moveTo>
                      <a:pt x="0" y="0"/>
                    </a:moveTo>
                    <a:lnTo>
                      <a:pt x="372570" y="0"/>
                    </a:lnTo>
                    <a:lnTo>
                      <a:pt x="372570" y="590528"/>
                    </a:lnTo>
                    <a:lnTo>
                      <a:pt x="0" y="5905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s-MX" sz="1100"/>
              </a:p>
            </p:txBody>
          </p:sp>
        </p:grpSp>
        <p:sp>
          <p:nvSpPr>
            <p:cNvPr id="38" name="CuadroTexto 37">
              <a:extLst>
                <a:ext uri="{FF2B5EF4-FFF2-40B4-BE49-F238E27FC236}">
                  <a16:creationId xmlns:a16="http://schemas.microsoft.com/office/drawing/2014/main" id="{F973341F-DD53-4467-13F0-14FD22106189}"/>
                </a:ext>
              </a:extLst>
            </p:cNvPr>
            <p:cNvSpPr txBox="1"/>
            <p:nvPr/>
          </p:nvSpPr>
          <p:spPr>
            <a:xfrm>
              <a:off x="5777310" y="1169415"/>
              <a:ext cx="3066865" cy="4478149"/>
            </a:xfrm>
            <a:prstGeom prst="rect">
              <a:avLst/>
            </a:prstGeom>
            <a:noFill/>
          </p:spPr>
          <p:txBody>
            <a:bodyPr wrap="none" rtlCol="0">
              <a:spAutoFit/>
            </a:bodyPr>
            <a:lstStyle/>
            <a:p>
              <a:pPr algn="r">
                <a:spcAft>
                  <a:spcPts val="600"/>
                </a:spcAft>
              </a:pPr>
              <a:r>
                <a:rPr lang="es-MX" sz="2400" b="1" dirty="0">
                  <a:latin typeface="Agency FB" panose="020B0503020202020204" pitchFamily="34" charset="77"/>
                  <a:cs typeface="Segoe UI" panose="020B0502040204020203" pitchFamily="34" charset="0"/>
                </a:rPr>
                <a:t>Selección del cultivo</a:t>
              </a:r>
            </a:p>
            <a:p>
              <a:pPr algn="r">
                <a:spcAft>
                  <a:spcPts val="600"/>
                </a:spcAft>
              </a:pPr>
              <a:r>
                <a:rPr lang="es-MX" sz="2400" b="1" dirty="0">
                  <a:latin typeface="Agency FB" panose="020B0503020202020204" pitchFamily="34" charset="77"/>
                  <a:cs typeface="Segoe UI" panose="020B0502040204020203" pitchFamily="34" charset="0"/>
                </a:rPr>
                <a:t>Fecha de siembra</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Ficha técnica del cultivo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Características del suelo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Plan de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Fase de crecimiento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Necesidades hídricas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Condiciones agroclimáticas</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Realizar el riego</a:t>
              </a:r>
            </a:p>
            <a:p>
              <a:pPr algn="r">
                <a:spcAft>
                  <a:spcPts val="600"/>
                </a:spcAft>
              </a:pPr>
              <a:r>
                <a:rPr lang="es-MX" sz="2400" b="1" dirty="0">
                  <a:solidFill>
                    <a:schemeClr val="bg1"/>
                  </a:solidFill>
                  <a:effectLst>
                    <a:outerShdw blurRad="38100" dist="38100" dir="2700000" algn="tl">
                      <a:srgbClr val="000000">
                        <a:alpha val="43137"/>
                      </a:srgbClr>
                    </a:outerShdw>
                  </a:effectLst>
                  <a:latin typeface="Agency FB" panose="020B0503020202020204" pitchFamily="34" charset="77"/>
                  <a:cs typeface="Segoe UI" panose="020B0502040204020203" pitchFamily="34" charset="0"/>
                </a:rPr>
                <a:t>Monitoreo y control</a:t>
              </a:r>
            </a:p>
          </p:txBody>
        </p:sp>
      </p:grpSp>
      <p:grpSp>
        <p:nvGrpSpPr>
          <p:cNvPr id="85" name="Grupo 84">
            <a:extLst>
              <a:ext uri="{FF2B5EF4-FFF2-40B4-BE49-F238E27FC236}">
                <a16:creationId xmlns:a16="http://schemas.microsoft.com/office/drawing/2014/main" id="{4D0D8437-762D-3B75-5A56-C401F0BBDA8C}"/>
              </a:ext>
            </a:extLst>
          </p:cNvPr>
          <p:cNvGrpSpPr/>
          <p:nvPr/>
        </p:nvGrpSpPr>
        <p:grpSpPr>
          <a:xfrm>
            <a:off x="9460268" y="3759511"/>
            <a:ext cx="2774469" cy="2096904"/>
            <a:chOff x="135088" y="2677705"/>
            <a:chExt cx="4240715" cy="3205072"/>
          </a:xfrm>
        </p:grpSpPr>
        <p:grpSp>
          <p:nvGrpSpPr>
            <p:cNvPr id="86" name="Grupo 85">
              <a:extLst>
                <a:ext uri="{FF2B5EF4-FFF2-40B4-BE49-F238E27FC236}">
                  <a16:creationId xmlns:a16="http://schemas.microsoft.com/office/drawing/2014/main" id="{FC012302-1E36-E335-2146-14D71553379F}"/>
                </a:ext>
              </a:extLst>
            </p:cNvPr>
            <p:cNvGrpSpPr/>
            <p:nvPr/>
          </p:nvGrpSpPr>
          <p:grpSpPr>
            <a:xfrm>
              <a:off x="135088" y="4139127"/>
              <a:ext cx="4240715" cy="1743650"/>
              <a:chOff x="-50663" y="3956601"/>
              <a:chExt cx="4240715" cy="1743650"/>
            </a:xfrm>
          </p:grpSpPr>
          <p:pic>
            <p:nvPicPr>
              <p:cNvPr id="92" name="Imagen 91">
                <a:extLst>
                  <a:ext uri="{FF2B5EF4-FFF2-40B4-BE49-F238E27FC236}">
                    <a16:creationId xmlns:a16="http://schemas.microsoft.com/office/drawing/2014/main" id="{3AB4F4C0-A180-EEB4-30BA-A5922C6821BA}"/>
                  </a:ext>
                </a:extLst>
              </p:cNvPr>
              <p:cNvPicPr>
                <a:picLocks noChangeAspect="1"/>
              </p:cNvPicPr>
              <p:nvPr/>
            </p:nvPicPr>
            <p:blipFill rotWithShape="1">
              <a:blip r:embed="rId17" cstate="screen"/>
              <a:srcRect t="51614" r="49213"/>
              <a:stretch>
                <a:fillRect/>
              </a:stretch>
            </p:blipFill>
            <p:spPr>
              <a:xfrm>
                <a:off x="-50663" y="4672144"/>
                <a:ext cx="2427733" cy="1028107"/>
              </a:xfrm>
              <a:prstGeom prst="rect">
                <a:avLst/>
              </a:prstGeom>
            </p:spPr>
          </p:pic>
          <p:pic>
            <p:nvPicPr>
              <p:cNvPr id="93" name="Imagen 92">
                <a:extLst>
                  <a:ext uri="{FF2B5EF4-FFF2-40B4-BE49-F238E27FC236}">
                    <a16:creationId xmlns:a16="http://schemas.microsoft.com/office/drawing/2014/main" id="{7F06E810-A0C2-29D2-E46E-31F318D96170}"/>
                  </a:ext>
                </a:extLst>
              </p:cNvPr>
              <p:cNvPicPr>
                <a:picLocks noChangeAspect="1"/>
              </p:cNvPicPr>
              <p:nvPr/>
            </p:nvPicPr>
            <p:blipFill rotWithShape="1">
              <a:blip r:embed="rId17" cstate="screen"/>
              <a:srcRect l="50633" t="12412" r="7503" b="9100"/>
              <a:stretch>
                <a:fillRect/>
              </a:stretch>
            </p:blipFill>
            <p:spPr>
              <a:xfrm>
                <a:off x="2357939" y="3956601"/>
                <a:ext cx="1832113" cy="1526761"/>
              </a:xfrm>
              <a:prstGeom prst="rect">
                <a:avLst/>
              </a:prstGeom>
            </p:spPr>
          </p:pic>
        </p:grpSp>
        <p:grpSp>
          <p:nvGrpSpPr>
            <p:cNvPr id="87" name="Grupo 86">
              <a:extLst>
                <a:ext uri="{FF2B5EF4-FFF2-40B4-BE49-F238E27FC236}">
                  <a16:creationId xmlns:a16="http://schemas.microsoft.com/office/drawing/2014/main" id="{85AD81CF-28DE-E97C-A29E-D355D6207BA8}"/>
                </a:ext>
              </a:extLst>
            </p:cNvPr>
            <p:cNvGrpSpPr/>
            <p:nvPr/>
          </p:nvGrpSpPr>
          <p:grpSpPr>
            <a:xfrm>
              <a:off x="924755" y="2677705"/>
              <a:ext cx="2543864" cy="1753658"/>
              <a:chOff x="4123139" y="1364830"/>
              <a:chExt cx="4110728" cy="2435275"/>
            </a:xfrm>
          </p:grpSpPr>
          <p:pic>
            <p:nvPicPr>
              <p:cNvPr id="88" name="Imagen 87">
                <a:extLst>
                  <a:ext uri="{FF2B5EF4-FFF2-40B4-BE49-F238E27FC236}">
                    <a16:creationId xmlns:a16="http://schemas.microsoft.com/office/drawing/2014/main" id="{7E015855-C725-9B1D-EC93-3431E586DBC9}"/>
                  </a:ext>
                </a:extLst>
              </p:cNvPr>
              <p:cNvPicPr>
                <a:picLocks noChangeAspect="1"/>
              </p:cNvPicPr>
              <p:nvPr/>
            </p:nvPicPr>
            <p:blipFill>
              <a:blip r:embed="rId18"/>
              <a:stretch>
                <a:fillRect/>
              </a:stretch>
            </p:blipFill>
            <p:spPr>
              <a:xfrm rot="630127">
                <a:off x="7106001" y="1531940"/>
                <a:ext cx="1127866" cy="2268165"/>
              </a:xfrm>
              <a:prstGeom prst="rect">
                <a:avLst/>
              </a:prstGeom>
              <a:effectLst>
                <a:outerShdw blurRad="50800" dist="38100" dir="2700000" algn="tl" rotWithShape="0">
                  <a:prstClr val="black">
                    <a:alpha val="40000"/>
                  </a:prstClr>
                </a:outerShdw>
              </a:effectLst>
            </p:spPr>
          </p:pic>
          <p:pic>
            <p:nvPicPr>
              <p:cNvPr id="89" name="Imagen 88">
                <a:extLst>
                  <a:ext uri="{FF2B5EF4-FFF2-40B4-BE49-F238E27FC236}">
                    <a16:creationId xmlns:a16="http://schemas.microsoft.com/office/drawing/2014/main" id="{F2F00AB3-F531-4261-E6AE-C1F0CF60DF2A}"/>
                  </a:ext>
                </a:extLst>
              </p:cNvPr>
              <p:cNvPicPr>
                <a:picLocks noChangeAspect="1"/>
              </p:cNvPicPr>
              <p:nvPr/>
            </p:nvPicPr>
            <p:blipFill>
              <a:blip r:embed="rId19"/>
              <a:stretch>
                <a:fillRect/>
              </a:stretch>
            </p:blipFill>
            <p:spPr>
              <a:xfrm rot="251537">
                <a:off x="6248533" y="1385878"/>
                <a:ext cx="1223836" cy="2269093"/>
              </a:xfrm>
              <a:prstGeom prst="rect">
                <a:avLst/>
              </a:prstGeom>
            </p:spPr>
          </p:pic>
          <p:pic>
            <p:nvPicPr>
              <p:cNvPr id="90" name="Imagen 89">
                <a:extLst>
                  <a:ext uri="{FF2B5EF4-FFF2-40B4-BE49-F238E27FC236}">
                    <a16:creationId xmlns:a16="http://schemas.microsoft.com/office/drawing/2014/main" id="{1137A74C-72BB-62EB-80CD-F83286ACBB60}"/>
                  </a:ext>
                </a:extLst>
              </p:cNvPr>
              <p:cNvPicPr>
                <a:picLocks noChangeAspect="1"/>
              </p:cNvPicPr>
              <p:nvPr/>
            </p:nvPicPr>
            <p:blipFill>
              <a:blip r:embed="rId20"/>
              <a:stretch>
                <a:fillRect/>
              </a:stretch>
            </p:blipFill>
            <p:spPr>
              <a:xfrm rot="21334614">
                <a:off x="5215803" y="1364830"/>
                <a:ext cx="1234209" cy="2268165"/>
              </a:xfrm>
              <a:prstGeom prst="rect">
                <a:avLst/>
              </a:prstGeom>
            </p:spPr>
          </p:pic>
          <p:pic>
            <p:nvPicPr>
              <p:cNvPr id="91" name="Imagen 90">
                <a:extLst>
                  <a:ext uri="{FF2B5EF4-FFF2-40B4-BE49-F238E27FC236}">
                    <a16:creationId xmlns:a16="http://schemas.microsoft.com/office/drawing/2014/main" id="{F8201553-AE5D-D75F-1240-3D4C467581E1}"/>
                  </a:ext>
                </a:extLst>
              </p:cNvPr>
              <p:cNvPicPr>
                <a:picLocks noChangeAspect="1"/>
              </p:cNvPicPr>
              <p:nvPr/>
            </p:nvPicPr>
            <p:blipFill>
              <a:blip r:embed="rId21"/>
              <a:stretch>
                <a:fillRect/>
              </a:stretch>
            </p:blipFill>
            <p:spPr>
              <a:xfrm rot="20912277">
                <a:off x="4123139" y="1471894"/>
                <a:ext cx="1305582" cy="2268165"/>
              </a:xfrm>
              <a:prstGeom prst="rect">
                <a:avLst/>
              </a:prstGeom>
              <a:ln>
                <a:noFill/>
              </a:ln>
              <a:effectLst>
                <a:outerShdw blurRad="292100" dist="139700" dir="2700000" algn="tl" rotWithShape="0">
                  <a:srgbClr val="333333">
                    <a:alpha val="65000"/>
                  </a:srgbClr>
                </a:outerShdw>
              </a:effectLst>
            </p:spPr>
          </p:pic>
        </p:grpSp>
      </p:grpSp>
      <p:sp>
        <p:nvSpPr>
          <p:cNvPr id="55" name="Freeform 29">
            <a:extLst>
              <a:ext uri="{FF2B5EF4-FFF2-40B4-BE49-F238E27FC236}">
                <a16:creationId xmlns:a16="http://schemas.microsoft.com/office/drawing/2014/main" id="{74C73005-B06A-4C90-B8EE-5781462E7B80}"/>
              </a:ext>
            </a:extLst>
          </p:cNvPr>
          <p:cNvSpPr/>
          <p:nvPr/>
        </p:nvSpPr>
        <p:spPr>
          <a:xfrm>
            <a:off x="10441606" y="6318633"/>
            <a:ext cx="1771890" cy="654017"/>
          </a:xfrm>
          <a:custGeom>
            <a:avLst/>
            <a:gdLst/>
            <a:ahLst/>
            <a:cxnLst/>
            <a:rect l="l" t="t" r="r" b="b"/>
            <a:pathLst>
              <a:path w="4381984" h="1621468">
                <a:moveTo>
                  <a:pt x="0" y="0"/>
                </a:moveTo>
                <a:lnTo>
                  <a:pt x="4381984" y="0"/>
                </a:lnTo>
                <a:lnTo>
                  <a:pt x="4381984" y="1621468"/>
                </a:lnTo>
                <a:lnTo>
                  <a:pt x="0" y="1621468"/>
                </a:lnTo>
                <a:lnTo>
                  <a:pt x="0" y="0"/>
                </a:lnTo>
                <a:close/>
              </a:path>
            </a:pathLst>
          </a:custGeom>
          <a:blipFill>
            <a:blip r:embed="rId22"/>
            <a:stretch>
              <a:fillRect/>
            </a:stretch>
          </a:blipFill>
          <a:effectLst>
            <a:outerShdw blurRad="50800" dist="38100" dir="2700000" algn="tl" rotWithShape="0">
              <a:prstClr val="black">
                <a:alpha val="40000"/>
              </a:prstClr>
            </a:outerShdw>
          </a:effectLst>
        </p:spPr>
        <p:txBody>
          <a:bodyPr/>
          <a:lstStyle/>
          <a:p>
            <a:endParaRPr lang="es-MX"/>
          </a:p>
        </p:txBody>
      </p:sp>
      <p:pic>
        <p:nvPicPr>
          <p:cNvPr id="83" name="Picture 2">
            <a:extLst>
              <a:ext uri="{FF2B5EF4-FFF2-40B4-BE49-F238E27FC236}">
                <a16:creationId xmlns:a16="http://schemas.microsoft.com/office/drawing/2014/main" id="{C8D860AA-A0BD-4B2B-B953-C86914E1D8F8}"/>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1185" r="32420"/>
          <a:stretch/>
        </p:blipFill>
        <p:spPr bwMode="auto">
          <a:xfrm>
            <a:off x="-8879" y="0"/>
            <a:ext cx="4305962" cy="6861769"/>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ln w="28575">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15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2" name="Grupo 1">
            <a:extLst>
              <a:ext uri="{FF2B5EF4-FFF2-40B4-BE49-F238E27FC236}">
                <a16:creationId xmlns:a16="http://schemas.microsoft.com/office/drawing/2014/main" id="{5D1AFB6A-87E1-4726-8E91-8AFFA31ECDC5}"/>
              </a:ext>
            </a:extLst>
          </p:cNvPr>
          <p:cNvGrpSpPr/>
          <p:nvPr/>
        </p:nvGrpSpPr>
        <p:grpSpPr>
          <a:xfrm>
            <a:off x="1095188" y="1618009"/>
            <a:ext cx="10001623" cy="4154984"/>
            <a:chOff x="1536256" y="734431"/>
            <a:chExt cx="10001623" cy="4154984"/>
          </a:xfrm>
        </p:grpSpPr>
        <p:sp>
          <p:nvSpPr>
            <p:cNvPr id="95" name="CuadroTexto 94">
              <a:extLst>
                <a:ext uri="{FF2B5EF4-FFF2-40B4-BE49-F238E27FC236}">
                  <a16:creationId xmlns:a16="http://schemas.microsoft.com/office/drawing/2014/main" id="{A4DB0EC4-E0E9-42D7-8996-61B26DFFEC4F}"/>
                </a:ext>
              </a:extLst>
            </p:cNvPr>
            <p:cNvSpPr txBox="1"/>
            <p:nvPr/>
          </p:nvSpPr>
          <p:spPr>
            <a:xfrm>
              <a:off x="2401035" y="734431"/>
              <a:ext cx="9136844" cy="4154984"/>
            </a:xfrm>
            <a:prstGeom prst="rect">
              <a:avLst/>
            </a:prstGeom>
            <a:noFill/>
          </p:spPr>
          <p:txBody>
            <a:bodyPr wrap="square">
              <a:spAutoFit/>
            </a:bodyPr>
            <a:lstStyle/>
            <a:p>
              <a:pPr algn="just">
                <a:spcAft>
                  <a:spcPts val="2400"/>
                </a:spcAft>
              </a:pP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Garantizar el riego uniforme y eliminar la variabilidad, reduciendo el riesgo de estrés hídrico y mejorando la salud general de las plantas.</a:t>
              </a:r>
            </a:p>
            <a:p>
              <a:pPr algn="just">
                <a:spcAft>
                  <a:spcPts val="2400"/>
                </a:spcAft>
              </a:pP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Lograr una respuesta rápida a cualquier fallo o problema físico del sistema y asegurar que los cultivos no sufran daños por falta o exceso de agua.</a:t>
              </a:r>
            </a:p>
            <a:p>
              <a:pPr algn="just">
                <a:spcAft>
                  <a:spcPts val="2400"/>
                </a:spcAft>
              </a:pPr>
              <a:r>
                <a:rPr lang="es-MX" sz="3200" dirty="0">
                  <a:solidFill>
                    <a:srgbClr val="115E21"/>
                  </a:solidFill>
                  <a:effectLst>
                    <a:outerShdw blurRad="38100" dist="38100" dir="2700000" algn="tl">
                      <a:srgbClr val="000000">
                        <a:alpha val="43137"/>
                      </a:srgbClr>
                    </a:outerShdw>
                  </a:effectLst>
                  <a:latin typeface="Agency FB" panose="020B0503020202020204" pitchFamily="34" charset="0"/>
                </a:rPr>
                <a:t>R</a:t>
              </a: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educir costos</a:t>
              </a:r>
              <a:r>
                <a:rPr lang="es-MX" sz="3200" dirty="0">
                  <a:solidFill>
                    <a:srgbClr val="115E21"/>
                  </a:solidFill>
                  <a:effectLst>
                    <a:outerShdw blurRad="38100" dist="38100" dir="2700000" algn="tl">
                      <a:srgbClr val="000000">
                        <a:alpha val="43137"/>
                      </a:srgbClr>
                    </a:outerShdw>
                  </a:effectLst>
                  <a:latin typeface="Agency FB" panose="020B0503020202020204" pitchFamily="34" charset="0"/>
                </a:rPr>
                <a:t> y</a:t>
              </a:r>
              <a:r>
                <a:rPr lang="es-MX" sz="3200" b="0" dirty="0">
                  <a:solidFill>
                    <a:srgbClr val="115E21"/>
                  </a:solidFill>
                  <a:effectLst>
                    <a:outerShdw blurRad="38100" dist="38100" dir="2700000" algn="tl">
                      <a:srgbClr val="000000">
                        <a:alpha val="43137"/>
                      </a:srgbClr>
                    </a:outerShdw>
                  </a:effectLst>
                  <a:latin typeface="Agency FB" panose="020B0503020202020204" pitchFamily="34" charset="0"/>
                  <a:cs typeface="Arial"/>
                </a:rPr>
                <a:t> minimizar el impacto ambiental, mantén segura tu producción incluso en condiciones de sequía o restricciones de agua.</a:t>
              </a:r>
            </a:p>
          </p:txBody>
        </p:sp>
        <p:pic>
          <p:nvPicPr>
            <p:cNvPr id="4" name="Imagen 3">
              <a:extLst>
                <a:ext uri="{FF2B5EF4-FFF2-40B4-BE49-F238E27FC236}">
                  <a16:creationId xmlns:a16="http://schemas.microsoft.com/office/drawing/2014/main" id="{18C30FB3-C071-4EF6-85F7-AB6E68A1C2E7}"/>
                </a:ext>
              </a:extLst>
            </p:cNvPr>
            <p:cNvPicPr>
              <a:picLocks noChangeAspect="1"/>
            </p:cNvPicPr>
            <p:nvPr/>
          </p:nvPicPr>
          <p:blipFill>
            <a:blip r:embed="rId3"/>
            <a:stretch>
              <a:fillRect/>
            </a:stretch>
          </p:blipFill>
          <p:spPr>
            <a:xfrm>
              <a:off x="1536257" y="879211"/>
              <a:ext cx="710665" cy="733474"/>
            </a:xfrm>
            <a:prstGeom prst="rect">
              <a:avLst/>
            </a:prstGeom>
            <a:effectLst>
              <a:outerShdw blurRad="50800" dist="38100" dir="2700000" algn="tl" rotWithShape="0">
                <a:prstClr val="black">
                  <a:alpha val="40000"/>
                </a:prstClr>
              </a:outerShdw>
            </a:effectLst>
          </p:spPr>
        </p:pic>
        <p:pic>
          <p:nvPicPr>
            <p:cNvPr id="14" name="Imagen 13">
              <a:extLst>
                <a:ext uri="{FF2B5EF4-FFF2-40B4-BE49-F238E27FC236}">
                  <a16:creationId xmlns:a16="http://schemas.microsoft.com/office/drawing/2014/main" id="{60E16038-8D24-4026-BC46-137143241419}"/>
                </a:ext>
              </a:extLst>
            </p:cNvPr>
            <p:cNvPicPr>
              <a:picLocks noChangeAspect="1"/>
            </p:cNvPicPr>
            <p:nvPr/>
          </p:nvPicPr>
          <p:blipFill>
            <a:blip r:embed="rId4"/>
            <a:stretch>
              <a:fillRect/>
            </a:stretch>
          </p:blipFill>
          <p:spPr>
            <a:xfrm>
              <a:off x="1536256" y="2404286"/>
              <a:ext cx="710225" cy="733021"/>
            </a:xfrm>
            <a:prstGeom prst="rect">
              <a:avLst/>
            </a:prstGeom>
            <a:effectLst>
              <a:outerShdw blurRad="50800" dist="38100" dir="2700000" algn="tl" rotWithShape="0">
                <a:prstClr val="black">
                  <a:alpha val="40000"/>
                </a:prstClr>
              </a:outerShdw>
            </a:effectLst>
          </p:spPr>
        </p:pic>
        <p:pic>
          <p:nvPicPr>
            <p:cNvPr id="17" name="Imagen 16">
              <a:extLst>
                <a:ext uri="{FF2B5EF4-FFF2-40B4-BE49-F238E27FC236}">
                  <a16:creationId xmlns:a16="http://schemas.microsoft.com/office/drawing/2014/main" id="{D96F2EF9-8815-4F42-9B3D-0828C3FD2425}"/>
                </a:ext>
              </a:extLst>
            </p:cNvPr>
            <p:cNvPicPr>
              <a:picLocks noChangeAspect="1"/>
            </p:cNvPicPr>
            <p:nvPr/>
          </p:nvPicPr>
          <p:blipFill>
            <a:blip r:embed="rId5"/>
            <a:stretch>
              <a:fillRect/>
            </a:stretch>
          </p:blipFill>
          <p:spPr>
            <a:xfrm>
              <a:off x="1536257" y="3928907"/>
              <a:ext cx="710665" cy="733474"/>
            </a:xfrm>
            <a:prstGeom prst="rect">
              <a:avLst/>
            </a:prstGeom>
            <a:effectLst>
              <a:outerShdw blurRad="50800" dist="38100" dir="2700000" algn="tl" rotWithShape="0">
                <a:prstClr val="black">
                  <a:alpha val="40000"/>
                </a:prstClr>
              </a:outerShdw>
            </a:effectLst>
          </p:spPr>
        </p:pic>
      </p:grpSp>
      <p:sp>
        <p:nvSpPr>
          <p:cNvPr id="8" name="CuadroTexto 7">
            <a:extLst>
              <a:ext uri="{FF2B5EF4-FFF2-40B4-BE49-F238E27FC236}">
                <a16:creationId xmlns:a16="http://schemas.microsoft.com/office/drawing/2014/main" id="{4CBEC519-3B2D-4ED4-8E0F-6383B0056055}"/>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BENEFICIOS QUE BRINDAN NUESTRAS TECNOLOGÍAS</a:t>
            </a:r>
          </a:p>
        </p:txBody>
      </p:sp>
    </p:spTree>
    <p:extLst>
      <p:ext uri="{BB962C8B-B14F-4D97-AF65-F5344CB8AC3E}">
        <p14:creationId xmlns:p14="http://schemas.microsoft.com/office/powerpoint/2010/main" val="801798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uadroTexto 35">
            <a:extLst>
              <a:ext uri="{FF2B5EF4-FFF2-40B4-BE49-F238E27FC236}">
                <a16:creationId xmlns:a16="http://schemas.microsoft.com/office/drawing/2014/main" id="{E428E97C-3094-4789-98F6-E1A93CA612F1}"/>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BENEFICIOS QUE BRINDAN NUESTRAS TECNOLOGÍAS</a:t>
            </a:r>
          </a:p>
        </p:txBody>
      </p:sp>
      <p:grpSp>
        <p:nvGrpSpPr>
          <p:cNvPr id="7" name="Grupo 6">
            <a:extLst>
              <a:ext uri="{FF2B5EF4-FFF2-40B4-BE49-F238E27FC236}">
                <a16:creationId xmlns:a16="http://schemas.microsoft.com/office/drawing/2014/main" id="{A535CDC3-9E98-4CC9-93B2-4057E2BFEED0}"/>
              </a:ext>
            </a:extLst>
          </p:cNvPr>
          <p:cNvGrpSpPr/>
          <p:nvPr/>
        </p:nvGrpSpPr>
        <p:grpSpPr>
          <a:xfrm>
            <a:off x="520554" y="1051988"/>
            <a:ext cx="11220674" cy="5349756"/>
            <a:chOff x="520554" y="1103358"/>
            <a:chExt cx="11220674" cy="5349756"/>
          </a:xfrm>
        </p:grpSpPr>
        <p:grpSp>
          <p:nvGrpSpPr>
            <p:cNvPr id="42" name="Grupo 41">
              <a:extLst>
                <a:ext uri="{FF2B5EF4-FFF2-40B4-BE49-F238E27FC236}">
                  <a16:creationId xmlns:a16="http://schemas.microsoft.com/office/drawing/2014/main" id="{1A0F5FE6-B9BD-4CC5-8ABE-B8F49AD286C8}"/>
                </a:ext>
              </a:extLst>
            </p:cNvPr>
            <p:cNvGrpSpPr/>
            <p:nvPr/>
          </p:nvGrpSpPr>
          <p:grpSpPr>
            <a:xfrm>
              <a:off x="7424469" y="1163478"/>
              <a:ext cx="4316759" cy="5025489"/>
              <a:chOff x="7588030" y="1321124"/>
              <a:chExt cx="4316759" cy="5025489"/>
            </a:xfrm>
          </p:grpSpPr>
          <p:pic>
            <p:nvPicPr>
              <p:cNvPr id="43" name="Imagen 42">
                <a:extLst>
                  <a:ext uri="{FF2B5EF4-FFF2-40B4-BE49-F238E27FC236}">
                    <a16:creationId xmlns:a16="http://schemas.microsoft.com/office/drawing/2014/main" id="{4B63415E-55DD-4925-8730-F5764BA9FFCA}"/>
                  </a:ext>
                </a:extLst>
              </p:cNvPr>
              <p:cNvPicPr>
                <a:picLocks noChangeAspect="1"/>
              </p:cNvPicPr>
              <p:nvPr/>
            </p:nvPicPr>
            <p:blipFill>
              <a:blip r:embed="rId3" cstate="screen"/>
              <a:stretch>
                <a:fillRect/>
              </a:stretch>
            </p:blipFill>
            <p:spPr>
              <a:xfrm>
                <a:off x="7994520" y="1321124"/>
                <a:ext cx="3527534" cy="4703379"/>
              </a:xfrm>
              <a:prstGeom prst="rect">
                <a:avLst/>
              </a:prstGeom>
              <a:ln>
                <a:noFill/>
              </a:ln>
              <a:effectLst>
                <a:outerShdw blurRad="292100" dist="139700" dir="2700000" algn="tl" rotWithShape="0">
                  <a:srgbClr val="333333">
                    <a:alpha val="65000"/>
                  </a:srgbClr>
                </a:outerShdw>
              </a:effectLst>
            </p:spPr>
          </p:pic>
          <p:pic>
            <p:nvPicPr>
              <p:cNvPr id="44" name="Imagen 43" descr="Imagen que contiene persona, exterior, parado, niño&#10;&#10;Descripción generada automáticamente">
                <a:extLst>
                  <a:ext uri="{FF2B5EF4-FFF2-40B4-BE49-F238E27FC236}">
                    <a16:creationId xmlns:a16="http://schemas.microsoft.com/office/drawing/2014/main" id="{881134D4-AE4B-4A78-B275-8E6DBACCDF23}"/>
                  </a:ext>
                </a:extLst>
              </p:cNvPr>
              <p:cNvPicPr>
                <a:picLocks noChangeAspect="1"/>
              </p:cNvPicPr>
              <p:nvPr/>
            </p:nvPicPr>
            <p:blipFill rotWithShape="1">
              <a:blip r:embed="rId4" cstate="screen"/>
              <a:srcRect/>
              <a:stretch>
                <a:fillRect/>
              </a:stretch>
            </p:blipFill>
            <p:spPr>
              <a:xfrm rot="611867">
                <a:off x="10376339" y="4388348"/>
                <a:ext cx="1227073" cy="129953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5" name="Imagen 44">
                <a:extLst>
                  <a:ext uri="{FF2B5EF4-FFF2-40B4-BE49-F238E27FC236}">
                    <a16:creationId xmlns:a16="http://schemas.microsoft.com/office/drawing/2014/main" id="{B6E12B37-A277-4D54-AA66-F74CC09CE06E}"/>
                  </a:ext>
                </a:extLst>
              </p:cNvPr>
              <p:cNvPicPr>
                <a:picLocks noChangeAspect="1"/>
              </p:cNvPicPr>
              <p:nvPr/>
            </p:nvPicPr>
            <p:blipFill rotWithShape="1">
              <a:blip r:embed="rId5" cstate="screen"/>
              <a:srcRect l="-1758" r="-432"/>
              <a:stretch>
                <a:fillRect/>
              </a:stretch>
            </p:blipFill>
            <p:spPr>
              <a:xfrm rot="1458345">
                <a:off x="10848722" y="5314950"/>
                <a:ext cx="1056067" cy="103166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6" name="Imagen 45" descr="Imagen que contiene exterior, pasto, hombre, agua&#10;&#10;Descripción generada automáticamente">
                <a:extLst>
                  <a:ext uri="{FF2B5EF4-FFF2-40B4-BE49-F238E27FC236}">
                    <a16:creationId xmlns:a16="http://schemas.microsoft.com/office/drawing/2014/main" id="{86758CD0-D1CD-4A39-8056-CCD50B2E6919}"/>
                  </a:ext>
                </a:extLst>
              </p:cNvPr>
              <p:cNvPicPr>
                <a:picLocks noChangeAspect="1"/>
              </p:cNvPicPr>
              <p:nvPr/>
            </p:nvPicPr>
            <p:blipFill rotWithShape="1">
              <a:blip r:embed="rId6" cstate="screen"/>
              <a:srcRect/>
              <a:stretch>
                <a:fillRect/>
              </a:stretch>
            </p:blipFill>
            <p:spPr>
              <a:xfrm rot="66232">
                <a:off x="9089897" y="4323740"/>
                <a:ext cx="1300323" cy="1123014"/>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7" name="Imagen 46">
                <a:extLst>
                  <a:ext uri="{FF2B5EF4-FFF2-40B4-BE49-F238E27FC236}">
                    <a16:creationId xmlns:a16="http://schemas.microsoft.com/office/drawing/2014/main" id="{8A7892F4-12B0-4573-B355-35DBDFE4F6D9}"/>
                  </a:ext>
                </a:extLst>
              </p:cNvPr>
              <p:cNvPicPr>
                <a:picLocks noChangeAspect="1"/>
              </p:cNvPicPr>
              <p:nvPr/>
            </p:nvPicPr>
            <p:blipFill>
              <a:blip r:embed="rId7" cstate="screen"/>
              <a:stretch>
                <a:fillRect/>
              </a:stretch>
            </p:blipFill>
            <p:spPr>
              <a:xfrm rot="20911297">
                <a:off x="7844728" y="4506447"/>
                <a:ext cx="1284426" cy="1147990"/>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8" name="Imagen 47">
                <a:extLst>
                  <a:ext uri="{FF2B5EF4-FFF2-40B4-BE49-F238E27FC236}">
                    <a16:creationId xmlns:a16="http://schemas.microsoft.com/office/drawing/2014/main" id="{DAAC3C7A-2124-4D88-B09E-7514713CE616}"/>
                  </a:ext>
                </a:extLst>
              </p:cNvPr>
              <p:cNvPicPr>
                <a:picLocks noChangeAspect="1"/>
              </p:cNvPicPr>
              <p:nvPr/>
            </p:nvPicPr>
            <p:blipFill rotWithShape="1">
              <a:blip r:embed="rId8" cstate="screen"/>
              <a:srcRect/>
              <a:stretch>
                <a:fillRect/>
              </a:stretch>
            </p:blipFill>
            <p:spPr>
              <a:xfrm rot="504524">
                <a:off x="9850717" y="5222309"/>
                <a:ext cx="1272980" cy="1060729"/>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9" name="Imagen 48" descr="Un campo con árboles&#10;&#10;Descripción generada automáticamente">
                <a:extLst>
                  <a:ext uri="{FF2B5EF4-FFF2-40B4-BE49-F238E27FC236}">
                    <a16:creationId xmlns:a16="http://schemas.microsoft.com/office/drawing/2014/main" id="{F9A23B49-743B-4D7C-B89E-50AE571AF908}"/>
                  </a:ext>
                </a:extLst>
              </p:cNvPr>
              <p:cNvPicPr>
                <a:picLocks noChangeAspect="1"/>
              </p:cNvPicPr>
              <p:nvPr/>
            </p:nvPicPr>
            <p:blipFill>
              <a:blip r:embed="rId9" cstate="screen"/>
              <a:stretch>
                <a:fillRect/>
              </a:stretch>
            </p:blipFill>
            <p:spPr>
              <a:xfrm rot="21258366">
                <a:off x="8659815" y="5206600"/>
                <a:ext cx="1283876" cy="1123522"/>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0" name="Imagen 49">
                <a:extLst>
                  <a:ext uri="{FF2B5EF4-FFF2-40B4-BE49-F238E27FC236}">
                    <a16:creationId xmlns:a16="http://schemas.microsoft.com/office/drawing/2014/main" id="{00956EF0-E609-43C4-A6AD-6448C228E905}"/>
                  </a:ext>
                </a:extLst>
              </p:cNvPr>
              <p:cNvPicPr>
                <a:picLocks noChangeAspect="1"/>
              </p:cNvPicPr>
              <p:nvPr/>
            </p:nvPicPr>
            <p:blipFill rotWithShape="1">
              <a:blip r:embed="rId10" cstate="screen"/>
              <a:srcRect/>
              <a:stretch>
                <a:fillRect/>
              </a:stretch>
            </p:blipFill>
            <p:spPr>
              <a:xfrm rot="20689508">
                <a:off x="7588030" y="5252563"/>
                <a:ext cx="1182560" cy="1067353"/>
              </a:xfrm>
              <a:prstGeom prst="rect">
                <a:avLst/>
              </a:prstGeom>
              <a:solidFill>
                <a:srgbClr val="FFFFFF">
                  <a:shade val="85000"/>
                </a:srgbClr>
              </a:solidFill>
              <a:ln w="28575" cap="sq">
                <a:solidFill>
                  <a:srgbClr val="FDFDFD"/>
                </a:solidFill>
                <a:miter lim="800000"/>
                <a:headEnd/>
                <a:tailEnd/>
              </a:ln>
              <a:effectLst>
                <a:outerShdw blurRad="57150" dist="37500" dir="7560000" sy="98000" kx="110000" ky="200000" algn="tl" rotWithShape="0">
                  <a:srgbClr val="000000">
                    <a:alpha val="20000"/>
                  </a:srgbClr>
                </a:outerShdw>
                <a:softEdge rad="0"/>
              </a:effectLst>
              <a:scene3d>
                <a:camera prst="perspectiveRelaxed">
                  <a:rot lat="18960000" lon="0" rev="0"/>
                </a:camera>
                <a:lightRig rig="twoPt" dir="t">
                  <a:rot lat="0" lon="0" rev="7200000"/>
                </a:lightRig>
              </a:scene3d>
              <a:sp3d prstMaterial="matte">
                <a:bevelT w="22860" h="12700"/>
                <a:contourClr>
                  <a:srgbClr val="FFFFFF"/>
                </a:contourClr>
              </a:sp3d>
            </p:spPr>
          </p:pic>
        </p:grpSp>
        <p:grpSp>
          <p:nvGrpSpPr>
            <p:cNvPr id="6" name="Grupo 5">
              <a:extLst>
                <a:ext uri="{FF2B5EF4-FFF2-40B4-BE49-F238E27FC236}">
                  <a16:creationId xmlns:a16="http://schemas.microsoft.com/office/drawing/2014/main" id="{686996C0-9FED-4573-BE75-104F92F59BD2}"/>
                </a:ext>
              </a:extLst>
            </p:cNvPr>
            <p:cNvGrpSpPr/>
            <p:nvPr/>
          </p:nvGrpSpPr>
          <p:grpSpPr>
            <a:xfrm>
              <a:off x="520554" y="1103358"/>
              <a:ext cx="6379017" cy="5349756"/>
              <a:chOff x="520554" y="1103358"/>
              <a:chExt cx="6379017" cy="5349756"/>
            </a:xfrm>
          </p:grpSpPr>
          <p:grpSp>
            <p:nvGrpSpPr>
              <p:cNvPr id="53" name="Google Shape;305;p14">
                <a:extLst>
                  <a:ext uri="{FF2B5EF4-FFF2-40B4-BE49-F238E27FC236}">
                    <a16:creationId xmlns:a16="http://schemas.microsoft.com/office/drawing/2014/main" id="{76FF14E1-AB9D-486E-98FF-39727B9FC779}"/>
                  </a:ext>
                </a:extLst>
              </p:cNvPr>
              <p:cNvGrpSpPr/>
              <p:nvPr/>
            </p:nvGrpSpPr>
            <p:grpSpPr>
              <a:xfrm>
                <a:off x="3832521" y="1103358"/>
                <a:ext cx="3067050" cy="1588114"/>
                <a:chOff x="9909" y="1542"/>
                <a:chExt cx="6036" cy="3598"/>
              </a:xfrm>
            </p:grpSpPr>
            <p:grpSp>
              <p:nvGrpSpPr>
                <p:cNvPr id="70" name="Google Shape;306;p14">
                  <a:extLst>
                    <a:ext uri="{FF2B5EF4-FFF2-40B4-BE49-F238E27FC236}">
                      <a16:creationId xmlns:a16="http://schemas.microsoft.com/office/drawing/2014/main" id="{28C87479-939F-4114-848F-D3C0A353E62A}"/>
                    </a:ext>
                  </a:extLst>
                </p:cNvPr>
                <p:cNvGrpSpPr/>
                <p:nvPr/>
              </p:nvGrpSpPr>
              <p:grpSpPr>
                <a:xfrm>
                  <a:off x="9971" y="1665"/>
                  <a:ext cx="5974" cy="3475"/>
                  <a:chOff x="754" y="4464"/>
                  <a:chExt cx="3055" cy="3475"/>
                </a:xfrm>
              </p:grpSpPr>
              <p:sp>
                <p:nvSpPr>
                  <p:cNvPr id="73" name="Google Shape;307;p14">
                    <a:extLst>
                      <a:ext uri="{FF2B5EF4-FFF2-40B4-BE49-F238E27FC236}">
                        <a16:creationId xmlns:a16="http://schemas.microsoft.com/office/drawing/2014/main" id="{CCFCB364-C0EC-449A-9222-78DA06E55620}"/>
                      </a:ext>
                    </a:extLst>
                  </p:cNvPr>
                  <p:cNvSpPr/>
                  <p:nvPr/>
                </p:nvSpPr>
                <p:spPr>
                  <a:xfrm>
                    <a:off x="754" y="4464"/>
                    <a:ext cx="3055" cy="3475"/>
                  </a:xfrm>
                  <a:prstGeom prst="roundRect">
                    <a:avLst>
                      <a:gd name="adj" fmla="val 10608"/>
                    </a:avLst>
                  </a:prstGeom>
                  <a:solidFill>
                    <a:schemeClr val="accent6">
                      <a:lumMod val="20000"/>
                      <a:lumOff val="80000"/>
                    </a:schemeClr>
                  </a:solidFill>
                  <a:ln w="57150" cap="flat" cmpd="sng">
                    <a:solidFill>
                      <a:schemeClr val="accent6">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a:solidFill>
                        <a:schemeClr val="accent6">
                          <a:lumMod val="75000"/>
                        </a:schemeClr>
                      </a:solidFill>
                      <a:latin typeface="Calibri" panose="020F0502020204030204"/>
                      <a:ea typeface="Calibri" panose="020F0502020204030204"/>
                      <a:cs typeface="Calibri" panose="020F0502020204030204"/>
                      <a:sym typeface="Calibri" panose="020F0502020204030204"/>
                    </a:endParaRPr>
                  </a:p>
                </p:txBody>
              </p:sp>
              <p:sp>
                <p:nvSpPr>
                  <p:cNvPr id="74" name="Google Shape;308;p14">
                    <a:extLst>
                      <a:ext uri="{FF2B5EF4-FFF2-40B4-BE49-F238E27FC236}">
                        <a16:creationId xmlns:a16="http://schemas.microsoft.com/office/drawing/2014/main" id="{8C78DD93-3D0E-4AFF-B82F-13DA63A79230}"/>
                      </a:ext>
                    </a:extLst>
                  </p:cNvPr>
                  <p:cNvSpPr txBox="1"/>
                  <p:nvPr/>
                </p:nvSpPr>
                <p:spPr>
                  <a:xfrm>
                    <a:off x="754" y="7003"/>
                    <a:ext cx="3055"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ea typeface="Quattrocento Sans"/>
                        <a:cs typeface="Quattrocento Sans"/>
                        <a:sym typeface="Quattrocento Sans"/>
                      </a:rPr>
                      <a:t>FERTILIZER SAVING</a:t>
                    </a:r>
                    <a:endParaRPr lang="es-MX" sz="1200" dirty="0">
                      <a:solidFill>
                        <a:schemeClr val="bg1"/>
                      </a:solidFill>
                    </a:endParaRPr>
                  </a:p>
                </p:txBody>
              </p:sp>
            </p:grpSp>
            <p:pic>
              <p:nvPicPr>
                <p:cNvPr id="71" name="Google Shape;309;p14">
                  <a:extLst>
                    <a:ext uri="{FF2B5EF4-FFF2-40B4-BE49-F238E27FC236}">
                      <a16:creationId xmlns:a16="http://schemas.microsoft.com/office/drawing/2014/main" id="{C7981CA2-1DC5-4D5B-A11E-FE2807F6A1C9}"/>
                    </a:ext>
                  </a:extLst>
                </p:cNvPr>
                <p:cNvPicPr preferRelativeResize="0"/>
                <p:nvPr/>
              </p:nvPicPr>
              <p:blipFill rotWithShape="1">
                <a:blip r:embed="rId11" cstate="screen">
                  <a:biLevel thresh="25000"/>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a:xfrm>
                  <a:off x="14200" y="2299"/>
                  <a:ext cx="1521" cy="1521"/>
                </a:xfrm>
                <a:prstGeom prst="rect">
                  <a:avLst/>
                </a:prstGeom>
                <a:noFill/>
                <a:ln>
                  <a:noFill/>
                </a:ln>
                <a:effectLst>
                  <a:outerShdw blurRad="50800" dist="38100" dir="2700000" algn="tl" rotWithShape="0">
                    <a:srgbClr val="000000">
                      <a:alpha val="40000"/>
                    </a:srgbClr>
                  </a:outerShdw>
                </a:effectLst>
              </p:spPr>
            </p:pic>
            <p:sp>
              <p:nvSpPr>
                <p:cNvPr id="72" name="Google Shape;310;p14">
                  <a:extLst>
                    <a:ext uri="{FF2B5EF4-FFF2-40B4-BE49-F238E27FC236}">
                      <a16:creationId xmlns:a16="http://schemas.microsoft.com/office/drawing/2014/main" id="{CAAB9A26-8510-4764-A9D0-B24A27B44E8D}"/>
                    </a:ext>
                  </a:extLst>
                </p:cNvPr>
                <p:cNvSpPr txBox="1"/>
                <p:nvPr/>
              </p:nvSpPr>
              <p:spPr>
                <a:xfrm>
                  <a:off x="9909" y="1542"/>
                  <a:ext cx="4459" cy="260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30%</a:t>
                  </a:r>
                  <a:endParaRPr lang="es-MX" sz="8000" dirty="0">
                    <a:solidFill>
                      <a:schemeClr val="bg1"/>
                    </a:solidFill>
                    <a:effectLst>
                      <a:outerShdw blurRad="38100" dist="38100" dir="2700000" algn="tl">
                        <a:srgbClr val="000000">
                          <a:alpha val="43137"/>
                        </a:srgbClr>
                      </a:outerShdw>
                    </a:effectLst>
                  </a:endParaRPr>
                </a:p>
              </p:txBody>
            </p:sp>
          </p:grpSp>
          <p:grpSp>
            <p:nvGrpSpPr>
              <p:cNvPr id="54" name="Google Shape;311;p14">
                <a:extLst>
                  <a:ext uri="{FF2B5EF4-FFF2-40B4-BE49-F238E27FC236}">
                    <a16:creationId xmlns:a16="http://schemas.microsoft.com/office/drawing/2014/main" id="{DD30DD62-040B-45A5-BA00-79C69633507E}"/>
                  </a:ext>
                </a:extLst>
              </p:cNvPr>
              <p:cNvGrpSpPr/>
              <p:nvPr/>
            </p:nvGrpSpPr>
            <p:grpSpPr>
              <a:xfrm>
                <a:off x="520554" y="1111303"/>
                <a:ext cx="3116846" cy="1580169"/>
                <a:chOff x="3391" y="1560"/>
                <a:chExt cx="6134" cy="3580"/>
              </a:xfrm>
            </p:grpSpPr>
            <p:grpSp>
              <p:nvGrpSpPr>
                <p:cNvPr id="66" name="Google Shape;312;p14">
                  <a:extLst>
                    <a:ext uri="{FF2B5EF4-FFF2-40B4-BE49-F238E27FC236}">
                      <a16:creationId xmlns:a16="http://schemas.microsoft.com/office/drawing/2014/main" id="{A52D42D7-0361-4B9B-916B-84391ABA2435}"/>
                    </a:ext>
                  </a:extLst>
                </p:cNvPr>
                <p:cNvGrpSpPr/>
                <p:nvPr/>
              </p:nvGrpSpPr>
              <p:grpSpPr>
                <a:xfrm>
                  <a:off x="3580" y="1665"/>
                  <a:ext cx="5945" cy="3475"/>
                  <a:chOff x="1252" y="4464"/>
                  <a:chExt cx="3040" cy="3475"/>
                </a:xfrm>
              </p:grpSpPr>
              <p:sp>
                <p:nvSpPr>
                  <p:cNvPr id="68" name="Google Shape;313;p14">
                    <a:extLst>
                      <a:ext uri="{FF2B5EF4-FFF2-40B4-BE49-F238E27FC236}">
                        <a16:creationId xmlns:a16="http://schemas.microsoft.com/office/drawing/2014/main" id="{63CB3E06-A9AC-4AD2-BC0E-C97311AAFAAE}"/>
                      </a:ext>
                    </a:extLst>
                  </p:cNvPr>
                  <p:cNvSpPr/>
                  <p:nvPr/>
                </p:nvSpPr>
                <p:spPr>
                  <a:xfrm>
                    <a:off x="1252" y="4464"/>
                    <a:ext cx="3040" cy="3475"/>
                  </a:xfrm>
                  <a:prstGeom prst="roundRect">
                    <a:avLst>
                      <a:gd name="adj" fmla="val 10608"/>
                    </a:avLst>
                  </a:prstGeom>
                  <a:solidFill>
                    <a:schemeClr val="accent6">
                      <a:lumMod val="60000"/>
                      <a:lumOff val="40000"/>
                    </a:schemeClr>
                  </a:solidFill>
                  <a:ln w="57150" cap="flat" cmpd="sng">
                    <a:solidFill>
                      <a:schemeClr val="accent6">
                        <a:lumMod val="75000"/>
                      </a:schemeClr>
                    </a:solidFill>
                    <a:prstDash val="solid"/>
                    <a:miter lim="800000"/>
                    <a:headEnd type="none" w="sm" len="sm"/>
                    <a:tailEnd type="none" w="sm" len="sm"/>
                  </a:ln>
                  <a:effectLst>
                    <a:glow rad="101600">
                      <a:schemeClr val="bg1">
                        <a:alpha val="60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lang="es-MX" sz="1600" dirty="0">
                      <a:solidFill>
                        <a:schemeClr val="accent6">
                          <a:lumMod val="75000"/>
                        </a:schemeClr>
                      </a:solidFill>
                      <a:effectLst>
                        <a:glow rad="139700">
                          <a:schemeClr val="accent6">
                            <a:satMod val="175000"/>
                            <a:alpha val="40000"/>
                          </a:schemeClr>
                        </a:glow>
                      </a:effectLst>
                      <a:latin typeface="Calibri" panose="020F0502020204030204"/>
                      <a:ea typeface="Calibri" panose="020F0502020204030204"/>
                      <a:cs typeface="Calibri" panose="020F0502020204030204"/>
                      <a:sym typeface="Calibri" panose="020F0502020204030204"/>
                    </a:endParaRPr>
                  </a:p>
                </p:txBody>
              </p:sp>
              <p:sp>
                <p:nvSpPr>
                  <p:cNvPr id="69" name="Google Shape;314;p14">
                    <a:extLst>
                      <a:ext uri="{FF2B5EF4-FFF2-40B4-BE49-F238E27FC236}">
                        <a16:creationId xmlns:a16="http://schemas.microsoft.com/office/drawing/2014/main" id="{962CBDA8-C2B4-49E7-9AEC-7B6C38076F5E}"/>
                      </a:ext>
                    </a:extLst>
                  </p:cNvPr>
                  <p:cNvSpPr txBox="1"/>
                  <p:nvPr/>
                </p:nvSpPr>
                <p:spPr>
                  <a:xfrm>
                    <a:off x="1299" y="6927"/>
                    <a:ext cx="2939" cy="837"/>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1800" b="1" dirty="0">
                        <a:solidFill>
                          <a:schemeClr val="bg1"/>
                        </a:solidFill>
                        <a:latin typeface="Quattrocento Sans"/>
                        <a:sym typeface="Quattrocento Sans"/>
                      </a:rPr>
                      <a:t>WATER SAVING</a:t>
                    </a:r>
                    <a:endParaRPr lang="es-MX" sz="1200" dirty="0">
                      <a:solidFill>
                        <a:schemeClr val="bg1"/>
                      </a:solidFill>
                    </a:endParaRPr>
                  </a:p>
                </p:txBody>
              </p:sp>
            </p:grpSp>
            <p:sp>
              <p:nvSpPr>
                <p:cNvPr id="67" name="Google Shape;316;p14">
                  <a:extLst>
                    <a:ext uri="{FF2B5EF4-FFF2-40B4-BE49-F238E27FC236}">
                      <a16:creationId xmlns:a16="http://schemas.microsoft.com/office/drawing/2014/main" id="{F1D815FA-F465-45C2-94E0-6DE3F0476ECC}"/>
                    </a:ext>
                  </a:extLst>
                </p:cNvPr>
                <p:cNvSpPr txBox="1"/>
                <p:nvPr/>
              </p:nvSpPr>
              <p:spPr>
                <a:xfrm>
                  <a:off x="3391" y="1560"/>
                  <a:ext cx="4557" cy="299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8000" b="1" dirty="0">
                      <a:solidFill>
                        <a:schemeClr val="bg1"/>
                      </a:solidFill>
                      <a:effectLst>
                        <a:outerShdw blurRad="38100" dist="38100" dir="2700000" algn="tl">
                          <a:srgbClr val="000000">
                            <a:alpha val="43137"/>
                          </a:srgbClr>
                        </a:outerShdw>
                      </a:effectLst>
                      <a:latin typeface="Quattrocento Sans" panose="020B0502050000020003"/>
                      <a:ea typeface="Quattrocento Sans" panose="020B0502050000020003"/>
                      <a:cs typeface="Quattrocento Sans" panose="020B0502050000020003"/>
                      <a:sym typeface="Quattrocento Sans" panose="020B0502050000020003"/>
                    </a:rPr>
                    <a:t>35%</a:t>
                  </a:r>
                  <a:endParaRPr lang="es-MX" sz="1200" dirty="0">
                    <a:solidFill>
                      <a:schemeClr val="bg1"/>
                    </a:solidFill>
                    <a:effectLst>
                      <a:outerShdw blurRad="38100" dist="38100" dir="2700000" algn="tl">
                        <a:srgbClr val="000000">
                          <a:alpha val="43137"/>
                        </a:srgbClr>
                      </a:outerShdw>
                    </a:effectLst>
                  </a:endParaRPr>
                </a:p>
              </p:txBody>
            </p:sp>
          </p:grpSp>
          <p:pic>
            <p:nvPicPr>
              <p:cNvPr id="55" name="Google Shape;317;p14">
                <a:extLst>
                  <a:ext uri="{FF2B5EF4-FFF2-40B4-BE49-F238E27FC236}">
                    <a16:creationId xmlns:a16="http://schemas.microsoft.com/office/drawing/2014/main" id="{B64E81FE-3E3C-4013-A572-5818459B57F3}"/>
                  </a:ext>
                </a:extLst>
              </p:cNvPr>
              <p:cNvPicPr preferRelativeResize="0"/>
              <p:nvPr/>
            </p:nvPicPr>
            <p:blipFill rotWithShape="1">
              <a:blip r:embed="rId13" cstate="screen">
                <a:biLevel thresh="25000"/>
                <a:extLst>
                  <a:ext uri="{BEBA8EAE-BF5A-486C-A8C5-ECC9F3942E4B}">
                    <a14:imgProps xmlns:a14="http://schemas.microsoft.com/office/drawing/2010/main">
                      <a14:imgLayer r:embed="rId14">
                        <a14:imgEffect>
                          <a14:brightnessContrast bright="-40000" contrast="-40000"/>
                        </a14:imgEffect>
                      </a14:imgLayer>
                    </a14:imgProps>
                  </a:ext>
                </a:extLst>
              </a:blip>
              <a:srcRect/>
              <a:stretch>
                <a:fillRect/>
              </a:stretch>
            </p:blipFill>
            <p:spPr>
              <a:xfrm>
                <a:off x="2696351" y="1392469"/>
                <a:ext cx="762697" cy="672234"/>
              </a:xfrm>
              <a:prstGeom prst="rect">
                <a:avLst/>
              </a:prstGeom>
              <a:noFill/>
              <a:ln>
                <a:noFill/>
              </a:ln>
              <a:effectLst>
                <a:outerShdw blurRad="50800" dist="38100" dir="2700000" algn="tl" rotWithShape="0">
                  <a:srgbClr val="000000">
                    <a:alpha val="40000"/>
                  </a:srgbClr>
                </a:outerShdw>
              </a:effectLst>
            </p:spPr>
          </p:pic>
          <p:sp>
            <p:nvSpPr>
              <p:cNvPr id="63" name="Google Shape;70;p2">
                <a:extLst>
                  <a:ext uri="{FF2B5EF4-FFF2-40B4-BE49-F238E27FC236}">
                    <a16:creationId xmlns:a16="http://schemas.microsoft.com/office/drawing/2014/main" id="{6E4D5229-A6B9-4408-939B-5BEC2CBD3B3C}"/>
                  </a:ext>
                </a:extLst>
              </p:cNvPr>
              <p:cNvSpPr txBox="1"/>
              <p:nvPr/>
            </p:nvSpPr>
            <p:spPr>
              <a:xfrm>
                <a:off x="1074025" y="4852716"/>
                <a:ext cx="5351005" cy="1600398"/>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6600" b="1" dirty="0">
                    <a:solidFill>
                      <a:schemeClr val="accent6">
                        <a:lumMod val="75000"/>
                      </a:schemeClr>
                    </a:solidFill>
                    <a:effectLst>
                      <a:outerShdw blurRad="38100" dist="38100" dir="2700000" algn="tl">
                        <a:srgbClr val="000000">
                          <a:alpha val="43137"/>
                        </a:srgbClr>
                      </a:outerShdw>
                    </a:effectLst>
                    <a:latin typeface="Agency FB" panose="020B0503020202020204" pitchFamily="34" charset="0"/>
                    <a:ea typeface="Quattrocento Sans" panose="020B0502050000020003"/>
                    <a:cs typeface="Quattrocento Sans" panose="020B0502050000020003"/>
                    <a:sym typeface="Quattrocento Sans" panose="020B0502050000020003"/>
                  </a:rPr>
                  <a:t>1 año más de agua </a:t>
                </a:r>
                <a:r>
                  <a:rPr lang="es-MX" sz="3200" b="1" dirty="0">
                    <a:solidFill>
                      <a:schemeClr val="accent6">
                        <a:lumMod val="75000"/>
                      </a:schemeClr>
                    </a:solidFill>
                    <a:latin typeface="Agency FB" panose="020B0503020202020204" pitchFamily="34" charset="0"/>
                    <a:sym typeface="Quattrocento Sans" panose="020B0502050000020003"/>
                  </a:rPr>
                  <a:t>por </a:t>
                </a:r>
                <a:r>
                  <a:rPr lang="es-MX" sz="3200" b="1" dirty="0">
                    <a:solidFill>
                      <a:schemeClr val="accent6">
                        <a:lumMod val="75000"/>
                      </a:schemeClr>
                    </a:solidFill>
                    <a:latin typeface="Agency FB" panose="020B0503020202020204" pitchFamily="34" charset="0"/>
                    <a:ea typeface="Quattrocento Sans" panose="020B0502050000020003"/>
                    <a:cs typeface="Quattrocento Sans" panose="020B0502050000020003"/>
                    <a:sym typeface="Quattrocento Sans" panose="020B0502050000020003"/>
                  </a:rPr>
                  <a:t>cada 3 años de trabajo agrícola</a:t>
                </a:r>
                <a:endParaRPr lang="es-MX" sz="1200" dirty="0">
                  <a:solidFill>
                    <a:srgbClr val="C00000"/>
                  </a:solidFill>
                  <a:latin typeface="Agency FB" panose="020B0503020202020204" pitchFamily="34" charset="0"/>
                  <a:ea typeface="Quattrocento Sans" panose="020B0502050000020003"/>
                  <a:cs typeface="Quattrocento Sans" panose="020B0502050000020003"/>
                  <a:sym typeface="Quattrocento Sans" panose="020B0502050000020003"/>
                </a:endParaRPr>
              </a:p>
            </p:txBody>
          </p:sp>
          <p:sp>
            <p:nvSpPr>
              <p:cNvPr id="57" name="Rectángulo: esquinas redondeadas 22">
                <a:extLst>
                  <a:ext uri="{FF2B5EF4-FFF2-40B4-BE49-F238E27FC236}">
                    <a16:creationId xmlns:a16="http://schemas.microsoft.com/office/drawing/2014/main" id="{4BBB37CC-C407-496B-AF1E-30389748202A}"/>
                  </a:ext>
                </a:extLst>
              </p:cNvPr>
              <p:cNvSpPr/>
              <p:nvPr/>
            </p:nvSpPr>
            <p:spPr>
              <a:xfrm>
                <a:off x="1696953" y="3054104"/>
                <a:ext cx="865100" cy="865100"/>
              </a:xfrm>
              <a:prstGeom prst="roundRect">
                <a:avLst/>
              </a:prstGeom>
              <a:blipFill>
                <a:blip r:embed="rId15"/>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8" name="Rectángulo: esquinas redondeadas 23">
                <a:extLst>
                  <a:ext uri="{FF2B5EF4-FFF2-40B4-BE49-F238E27FC236}">
                    <a16:creationId xmlns:a16="http://schemas.microsoft.com/office/drawing/2014/main" id="{0B6CB7A7-6F4F-474B-8ED6-0F930701DB61}"/>
                  </a:ext>
                </a:extLst>
              </p:cNvPr>
              <p:cNvSpPr/>
              <p:nvPr/>
            </p:nvSpPr>
            <p:spPr>
              <a:xfrm>
                <a:off x="2781333" y="3054104"/>
                <a:ext cx="865100" cy="865100"/>
              </a:xfrm>
              <a:prstGeom prst="roundRect">
                <a:avLst/>
              </a:prstGeom>
              <a:blipFill>
                <a:blip r:embed="rId16"/>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59" name="Rectángulo: esquinas redondeadas 24">
                <a:extLst>
                  <a:ext uri="{FF2B5EF4-FFF2-40B4-BE49-F238E27FC236}">
                    <a16:creationId xmlns:a16="http://schemas.microsoft.com/office/drawing/2014/main" id="{CEB706AF-C1F0-4C93-B75D-1783E3234910}"/>
                  </a:ext>
                </a:extLst>
              </p:cNvPr>
              <p:cNvSpPr/>
              <p:nvPr/>
            </p:nvSpPr>
            <p:spPr>
              <a:xfrm>
                <a:off x="3865713" y="3054104"/>
                <a:ext cx="865100" cy="865100"/>
              </a:xfrm>
              <a:prstGeom prst="roundRect">
                <a:avLst/>
              </a:prstGeom>
              <a:blipFill>
                <a:blip r:embed="rId17"/>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0" name="Rectángulo: esquinas redondeadas 25">
                <a:extLst>
                  <a:ext uri="{FF2B5EF4-FFF2-40B4-BE49-F238E27FC236}">
                    <a16:creationId xmlns:a16="http://schemas.microsoft.com/office/drawing/2014/main" id="{BB53BCE0-90E5-4D1D-B602-892805B754D6}"/>
                  </a:ext>
                </a:extLst>
              </p:cNvPr>
              <p:cNvSpPr/>
              <p:nvPr/>
            </p:nvSpPr>
            <p:spPr>
              <a:xfrm>
                <a:off x="4950093" y="3054104"/>
                <a:ext cx="865100" cy="865100"/>
              </a:xfrm>
              <a:prstGeom prst="roundRect">
                <a:avLst/>
              </a:prstGeom>
              <a:blipFill>
                <a:blip r:embed="rId18"/>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1" name="Rectángulo: esquinas redondeadas 26">
                <a:extLst>
                  <a:ext uri="{FF2B5EF4-FFF2-40B4-BE49-F238E27FC236}">
                    <a16:creationId xmlns:a16="http://schemas.microsoft.com/office/drawing/2014/main" id="{7F5F0753-0AC5-4608-B823-F4A8B170BFF5}"/>
                  </a:ext>
                </a:extLst>
              </p:cNvPr>
              <p:cNvSpPr/>
              <p:nvPr/>
            </p:nvSpPr>
            <p:spPr>
              <a:xfrm>
                <a:off x="6034471" y="3054104"/>
                <a:ext cx="865100" cy="865100"/>
              </a:xfrm>
              <a:prstGeom prst="roundRect">
                <a:avLst/>
              </a:prstGeom>
              <a:blipFill>
                <a:blip r:embed="rId19"/>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sp>
            <p:nvSpPr>
              <p:cNvPr id="62" name="Rectángulo: esquinas redondeadas 27">
                <a:extLst>
                  <a:ext uri="{FF2B5EF4-FFF2-40B4-BE49-F238E27FC236}">
                    <a16:creationId xmlns:a16="http://schemas.microsoft.com/office/drawing/2014/main" id="{7AABFE4B-6DD9-483B-B7FD-19B9BA614105}"/>
                  </a:ext>
                </a:extLst>
              </p:cNvPr>
              <p:cNvSpPr/>
              <p:nvPr/>
            </p:nvSpPr>
            <p:spPr>
              <a:xfrm>
                <a:off x="612573" y="3054104"/>
                <a:ext cx="865100" cy="865100"/>
              </a:xfrm>
              <a:prstGeom prst="roundRect">
                <a:avLst/>
              </a:prstGeom>
              <a:blipFill>
                <a:blip r:embed="rId20"/>
                <a:stretch>
                  <a:fillRect/>
                </a:stretch>
              </a:blipFill>
              <a:ln w="19050" cap="flat" cmpd="sng">
                <a:solidFill>
                  <a:schemeClr val="accent6">
                    <a:lumMod val="75000"/>
                  </a:schemeClr>
                </a:solidFill>
                <a:prstDash val="solid"/>
                <a:miter lim="800000"/>
                <a:headEnd type="none" w="sm" len="sm"/>
                <a:tailEnd type="none" w="sm" len="sm"/>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algn="ctr"/>
                <a:endParaRPr lang="es-MX">
                  <a:solidFill>
                    <a:schemeClr val="accent6">
                      <a:lumMod val="75000"/>
                    </a:schemeClr>
                  </a:solidFill>
                  <a:latin typeface="Calibri"/>
                  <a:cs typeface="Calibri"/>
                </a:endParaRPr>
              </a:p>
            </p:txBody>
          </p:sp>
          <p:grpSp>
            <p:nvGrpSpPr>
              <p:cNvPr id="5" name="Grupo 4">
                <a:extLst>
                  <a:ext uri="{FF2B5EF4-FFF2-40B4-BE49-F238E27FC236}">
                    <a16:creationId xmlns:a16="http://schemas.microsoft.com/office/drawing/2014/main" id="{714181DD-F63C-4279-922A-77DDF70EEC9F}"/>
                  </a:ext>
                </a:extLst>
              </p:cNvPr>
              <p:cNvGrpSpPr/>
              <p:nvPr/>
            </p:nvGrpSpPr>
            <p:grpSpPr>
              <a:xfrm>
                <a:off x="2371533" y="4262954"/>
                <a:ext cx="2624240" cy="752885"/>
                <a:chOff x="2371533" y="5999280"/>
                <a:chExt cx="2624240" cy="752885"/>
              </a:xfrm>
            </p:grpSpPr>
            <p:pic>
              <p:nvPicPr>
                <p:cNvPr id="52" name="Picture 2" descr="Brush lines set and underlines elements leinwandbilder • bilder Zick-Zack-,  unterstreichen, Skizze | myloview.de">
                  <a:extLst>
                    <a:ext uri="{FF2B5EF4-FFF2-40B4-BE49-F238E27FC236}">
                      <a16:creationId xmlns:a16="http://schemas.microsoft.com/office/drawing/2014/main" id="{48030219-44CC-4F1A-B3EF-70207870F61B}"/>
                    </a:ext>
                  </a:extLst>
                </p:cNvPr>
                <p:cNvPicPr>
                  <a:picLocks noChangeAspect="1" noChangeArrowheads="1"/>
                </p:cNvPicPr>
                <p:nvPr/>
              </p:nvPicPr>
              <p:blipFill rotWithShape="1">
                <a:blip r:embed="rId2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2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2658045" y="6586618"/>
                  <a:ext cx="2024114" cy="165547"/>
                </a:xfrm>
                <a:prstGeom prst="rect">
                  <a:avLst/>
                </a:prstGeom>
                <a:noFill/>
                <a:extLst>
                  <a:ext uri="{909E8E84-426E-40DD-AFC4-6F175D3DCCD1}">
                    <a14:hiddenFill xmlns:a14="http://schemas.microsoft.com/office/drawing/2010/main">
                      <a:solidFill>
                        <a:srgbClr val="FFFFFF"/>
                      </a:solidFill>
                    </a14:hiddenFill>
                  </a:ext>
                </a:extLst>
              </p:spPr>
            </p:pic>
            <p:sp>
              <p:nvSpPr>
                <p:cNvPr id="65" name="Google Shape;70;p2">
                  <a:extLst>
                    <a:ext uri="{FF2B5EF4-FFF2-40B4-BE49-F238E27FC236}">
                      <a16:creationId xmlns:a16="http://schemas.microsoft.com/office/drawing/2014/main" id="{B7C5BCD8-D1AB-4260-8607-7C4B34A24F55}"/>
                    </a:ext>
                  </a:extLst>
                </p:cNvPr>
                <p:cNvSpPr txBox="1"/>
                <p:nvPr/>
              </p:nvSpPr>
              <p:spPr>
                <a:xfrm rot="21439259">
                  <a:off x="2371533" y="6043411"/>
                  <a:ext cx="2624240" cy="584735"/>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s-MX" sz="3200" dirty="0">
                      <a:solidFill>
                        <a:srgbClr val="115E21"/>
                      </a:solidFill>
                      <a:latin typeface="Agency FB" panose="020B0503020202020204" pitchFamily="34" charset="0"/>
                      <a:ea typeface="Quattrocento Sans" panose="020B0502050000020003"/>
                      <a:cs typeface="Quattrocento Sans" panose="020B0502050000020003"/>
                      <a:sym typeface="Quattrocento Sans" panose="020B0502050000020003"/>
                    </a:rPr>
                    <a:t>¡ Ahorro de agua !</a:t>
                  </a:r>
                  <a:endParaRPr lang="es-MX" dirty="0">
                    <a:solidFill>
                      <a:srgbClr val="115E21"/>
                    </a:solidFill>
                    <a:latin typeface="Agency FB" panose="020B0503020202020204" pitchFamily="34" charset="0"/>
                  </a:endParaRPr>
                </a:p>
              </p:txBody>
            </p:sp>
            <p:pic>
              <p:nvPicPr>
                <p:cNvPr id="40" name="Picture 2" descr="Brush lines set and underlines elements leinwandbilder • bilder Zick-Zack-,  unterstreichen, Skizze | myloview.de">
                  <a:extLst>
                    <a:ext uri="{FF2B5EF4-FFF2-40B4-BE49-F238E27FC236}">
                      <a16:creationId xmlns:a16="http://schemas.microsoft.com/office/drawing/2014/main" id="{E2E0034E-2F2E-484B-813A-EB98034B3F77}"/>
                    </a:ext>
                  </a:extLst>
                </p:cNvPr>
                <p:cNvPicPr>
                  <a:picLocks noChangeAspect="1" noChangeArrowheads="1"/>
                </p:cNvPicPr>
                <p:nvPr/>
              </p:nvPicPr>
              <p:blipFill rotWithShape="1">
                <a:blip r:embed="rId21">
                  <a:clrChange>
                    <a:clrFrom>
                      <a:srgbClr val="FEFEFE"/>
                    </a:clrFrom>
                    <a:clrTo>
                      <a:srgbClr val="FEFEFE">
                        <a:alpha val="0"/>
                      </a:srgbClr>
                    </a:clrTo>
                  </a:clrChange>
                  <a:duotone>
                    <a:schemeClr val="accent6">
                      <a:shade val="45000"/>
                      <a:satMod val="135000"/>
                    </a:schemeClr>
                    <a:prstClr val="white"/>
                  </a:duotone>
                  <a:extLst>
                    <a:ext uri="{BEBA8EAE-BF5A-486C-A8C5-ECC9F3942E4B}">
                      <a14:imgProps xmlns:a14="http://schemas.microsoft.com/office/drawing/2010/main">
                        <a14:imgLayer r:embed="rId22">
                          <a14:imgEffect>
                            <a14:brightnessContrast bright="40000" contrast="-20000"/>
                          </a14:imgEffect>
                          <a14:imgEffect>
                            <a14:colorTemperature colorTemp="11200"/>
                          </a14:imgEffect>
                          <a14:imgEffect>
                            <a14:saturation sat="400000"/>
                          </a14:imgEffect>
                          <a14:imgEffect>
                            <a14:sharpenSoften amount="50000"/>
                          </a14:imgEffect>
                        </a14:imgLayer>
                      </a14:imgProps>
                    </a:ext>
                    <a:ext uri="{28A0092B-C50C-407E-A947-70E740481C1C}">
                      <a14:useLocalDpi xmlns:a14="http://schemas.microsoft.com/office/drawing/2010/main" val="0"/>
                    </a:ext>
                  </a:extLst>
                </a:blip>
                <a:srcRect l="14026" t="6359" r="15003" b="83682"/>
                <a:stretch>
                  <a:fillRect/>
                </a:stretch>
              </p:blipFill>
              <p:spPr bwMode="auto">
                <a:xfrm>
                  <a:off x="2676883" y="5999280"/>
                  <a:ext cx="2024114" cy="165547"/>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3225546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5" name="Imagen 4" descr="Imagen de la pantalla de un video juego&#10;&#10;Descripción generada automáticamente con confianza baja">
            <a:extLst>
              <a:ext uri="{FF2B5EF4-FFF2-40B4-BE49-F238E27FC236}">
                <a16:creationId xmlns:a16="http://schemas.microsoft.com/office/drawing/2014/main" id="{8DD2DF70-7654-40D2-A4DF-5407660A9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627"/>
            <a:ext cx="12216046" cy="6645082"/>
          </a:xfrm>
          <a:prstGeom prst="rect">
            <a:avLst/>
          </a:prstGeom>
        </p:spPr>
      </p:pic>
      <p:pic>
        <p:nvPicPr>
          <p:cNvPr id="3" name="Imagen 2">
            <a:extLst>
              <a:ext uri="{FF2B5EF4-FFF2-40B4-BE49-F238E27FC236}">
                <a16:creationId xmlns:a16="http://schemas.microsoft.com/office/drawing/2014/main" id="{A7ED5978-1B21-49D2-90AE-DC30CB3C2650}"/>
              </a:ext>
            </a:extLst>
          </p:cNvPr>
          <p:cNvPicPr>
            <a:picLocks noChangeAspect="1"/>
          </p:cNvPicPr>
          <p:nvPr/>
        </p:nvPicPr>
        <p:blipFill>
          <a:blip r:embed="rId4" cstate="screen">
            <a:biLevel thresh="50000"/>
            <a:extLst>
              <a:ext uri="{28A0092B-C50C-407E-A947-70E740481C1C}">
                <a14:useLocalDpi xmlns:a14="http://schemas.microsoft.com/office/drawing/2010/main"/>
              </a:ext>
            </a:extLst>
          </a:blip>
          <a:stretch>
            <a:fillRect/>
          </a:stretch>
        </p:blipFill>
        <p:spPr>
          <a:xfrm>
            <a:off x="5184603" y="5875284"/>
            <a:ext cx="2396797" cy="683172"/>
          </a:xfrm>
          <a:prstGeom prst="rect">
            <a:avLst/>
          </a:prstGeom>
          <a:effectLst>
            <a:glow rad="25400">
              <a:schemeClr val="bg1">
                <a:alpha val="60000"/>
              </a:schemeClr>
            </a:glow>
            <a:outerShdw blurRad="50800" dist="50800" dir="5400000" algn="ctr" rotWithShape="0">
              <a:schemeClr val="bg1">
                <a:alpha val="43000"/>
              </a:schemeClr>
            </a:outerShdw>
          </a:effectLst>
        </p:spPr>
      </p:pic>
      <p:pic>
        <p:nvPicPr>
          <p:cNvPr id="13" name="Imagen 12">
            <a:extLst>
              <a:ext uri="{FF2B5EF4-FFF2-40B4-BE49-F238E27FC236}">
                <a16:creationId xmlns:a16="http://schemas.microsoft.com/office/drawing/2014/main" id="{7BE181FB-A027-6B77-30B3-EEA0C9074F9E}"/>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168994" y="3324143"/>
            <a:ext cx="577163" cy="567038"/>
          </a:xfrm>
          <a:prstGeom prst="rect">
            <a:avLst/>
          </a:prstGeom>
        </p:spPr>
      </p:pic>
      <p:pic>
        <p:nvPicPr>
          <p:cNvPr id="17" name="Imagen 16">
            <a:extLst>
              <a:ext uri="{FF2B5EF4-FFF2-40B4-BE49-F238E27FC236}">
                <a16:creationId xmlns:a16="http://schemas.microsoft.com/office/drawing/2014/main" id="{1882BF85-C350-B1B1-4F54-D985AD955DEF}"/>
              </a:ext>
            </a:extLst>
          </p:cNvPr>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145802" y="2080258"/>
            <a:ext cx="623547" cy="459144"/>
          </a:xfrm>
          <a:prstGeom prst="rect">
            <a:avLst/>
          </a:prstGeom>
        </p:spPr>
      </p:pic>
      <p:pic>
        <p:nvPicPr>
          <p:cNvPr id="20" name="Imagen 19">
            <a:extLst>
              <a:ext uri="{FF2B5EF4-FFF2-40B4-BE49-F238E27FC236}">
                <a16:creationId xmlns:a16="http://schemas.microsoft.com/office/drawing/2014/main" id="{EDD10012-02D5-6534-7C1B-D991E41F918A}"/>
              </a:ext>
            </a:extLst>
          </p:cNvPr>
          <p:cNvPicPr>
            <a:picLocks noChangeAspect="1"/>
          </p:cNvPicPr>
          <p:nvPr/>
        </p:nvPicPr>
        <p:blipFill>
          <a:blip r:embed="rId9" cstate="screen">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76877" y="2651074"/>
            <a:ext cx="561396" cy="561396"/>
          </a:xfrm>
          <a:prstGeom prst="rect">
            <a:avLst/>
          </a:prstGeom>
        </p:spPr>
      </p:pic>
      <p:sp>
        <p:nvSpPr>
          <p:cNvPr id="21" name="CuadroTexto 20">
            <a:extLst>
              <a:ext uri="{FF2B5EF4-FFF2-40B4-BE49-F238E27FC236}">
                <a16:creationId xmlns:a16="http://schemas.microsoft.com/office/drawing/2014/main" id="{C1F98B9F-ED8A-7B42-C454-B209F778A0B5}"/>
              </a:ext>
            </a:extLst>
          </p:cNvPr>
          <p:cNvSpPr txBox="1"/>
          <p:nvPr/>
        </p:nvSpPr>
        <p:spPr>
          <a:xfrm>
            <a:off x="1920414" y="1331204"/>
            <a:ext cx="6260047"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https://dtaamerica.com/dta-agricola</a:t>
            </a:r>
          </a:p>
        </p:txBody>
      </p:sp>
      <p:pic>
        <p:nvPicPr>
          <p:cNvPr id="23" name="Imagen 22">
            <a:extLst>
              <a:ext uri="{FF2B5EF4-FFF2-40B4-BE49-F238E27FC236}">
                <a16:creationId xmlns:a16="http://schemas.microsoft.com/office/drawing/2014/main" id="{C3A66331-E694-C39A-20B3-BCA494EA23AA}"/>
              </a:ext>
            </a:extLst>
          </p:cNvPr>
          <p:cNvPicPr>
            <a:picLocks noChangeAspect="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a14:imgLayer r:embed="rId12">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130035" y="1318789"/>
            <a:ext cx="655080" cy="649797"/>
          </a:xfrm>
          <a:prstGeom prst="rect">
            <a:avLst/>
          </a:prstGeom>
        </p:spPr>
      </p:pic>
      <p:sp>
        <p:nvSpPr>
          <p:cNvPr id="26" name="CuadroTexto 25">
            <a:extLst>
              <a:ext uri="{FF2B5EF4-FFF2-40B4-BE49-F238E27FC236}">
                <a16:creationId xmlns:a16="http://schemas.microsoft.com/office/drawing/2014/main" id="{1AA76B78-F3B6-F46B-8C68-172BAB7502AF}"/>
              </a:ext>
            </a:extLst>
          </p:cNvPr>
          <p:cNvSpPr txBox="1"/>
          <p:nvPr/>
        </p:nvSpPr>
        <p:spPr>
          <a:xfrm>
            <a:off x="1920414" y="2011057"/>
            <a:ext cx="4652236"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contact@dtaamerica.com</a:t>
            </a:r>
          </a:p>
        </p:txBody>
      </p:sp>
      <p:sp>
        <p:nvSpPr>
          <p:cNvPr id="27" name="CuadroTexto 26">
            <a:extLst>
              <a:ext uri="{FF2B5EF4-FFF2-40B4-BE49-F238E27FC236}">
                <a16:creationId xmlns:a16="http://schemas.microsoft.com/office/drawing/2014/main" id="{E3A0D1C8-ECF2-B3C1-B980-CBEF321032DD}"/>
              </a:ext>
            </a:extLst>
          </p:cNvPr>
          <p:cNvSpPr txBox="1"/>
          <p:nvPr/>
        </p:nvSpPr>
        <p:spPr>
          <a:xfrm>
            <a:off x="1920414" y="2690910"/>
            <a:ext cx="6756978"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https://www.facebook.com/dtaagricola</a:t>
            </a:r>
          </a:p>
        </p:txBody>
      </p:sp>
      <p:sp>
        <p:nvSpPr>
          <p:cNvPr id="28" name="CuadroTexto 27">
            <a:extLst>
              <a:ext uri="{FF2B5EF4-FFF2-40B4-BE49-F238E27FC236}">
                <a16:creationId xmlns:a16="http://schemas.microsoft.com/office/drawing/2014/main" id="{B57416AC-1EBA-94A4-F0A3-F8DE048FADD4}"/>
              </a:ext>
            </a:extLst>
          </p:cNvPr>
          <p:cNvSpPr txBox="1"/>
          <p:nvPr/>
        </p:nvSpPr>
        <p:spPr>
          <a:xfrm>
            <a:off x="1920414" y="3370762"/>
            <a:ext cx="2887329" cy="523220"/>
          </a:xfrm>
          <a:prstGeom prst="rect">
            <a:avLst/>
          </a:prstGeom>
          <a:noFill/>
        </p:spPr>
        <p:txBody>
          <a:bodyPr wrap="none" rtlCol="0">
            <a:spAutoFit/>
          </a:bodyPr>
          <a:lstStyle/>
          <a:p>
            <a:r>
              <a:rPr lang="es-MX" sz="2800" b="1" dirty="0">
                <a:solidFill>
                  <a:srgbClr val="115E21"/>
                </a:solidFill>
                <a:effectLst>
                  <a:outerShdw blurRad="38100" dist="38100" dir="2700000" algn="tl">
                    <a:srgbClr val="000000">
                      <a:alpha val="43137"/>
                    </a:srgbClr>
                  </a:outerShdw>
                </a:effectLst>
              </a:rPr>
              <a:t>52 625 152 3176</a:t>
            </a:r>
          </a:p>
        </p:txBody>
      </p:sp>
      <p:pic>
        <p:nvPicPr>
          <p:cNvPr id="31" name="Imagen 30">
            <a:extLst>
              <a:ext uri="{FF2B5EF4-FFF2-40B4-BE49-F238E27FC236}">
                <a16:creationId xmlns:a16="http://schemas.microsoft.com/office/drawing/2014/main" id="{D7D8800E-2C14-5A6A-6058-A785FB2A98F6}"/>
              </a:ext>
            </a:extLst>
          </p:cNvPr>
          <p:cNvPicPr>
            <a:picLocks noChangeAspect="1"/>
          </p:cNvPicPr>
          <p:nvPr/>
        </p:nvPicPr>
        <p:blipFill>
          <a:blip r:embed="rId13" cstate="screen">
            <a:extLst>
              <a:ext uri="{BEBA8EAE-BF5A-486C-A8C5-ECC9F3942E4B}">
                <a14:imgProps xmlns:a14="http://schemas.microsoft.com/office/drawing/2010/main">
                  <a14:imgLayer r:embed="rId14">
                    <a14:imgEffect>
                      <a14:sharpenSoften amount="3000"/>
                    </a14:imgEffect>
                    <a14:imgEffect>
                      <a14:saturation sat="33000"/>
                    </a14:imgEffect>
                    <a14:imgEffect>
                      <a14:brightnessContrast bright="-27000"/>
                    </a14:imgEffect>
                  </a14:imgLayer>
                </a14:imgProps>
              </a:ext>
              <a:ext uri="{28A0092B-C50C-407E-A947-70E740481C1C}">
                <a14:useLocalDpi xmlns:a14="http://schemas.microsoft.com/office/drawing/2010/main"/>
              </a:ext>
            </a:extLst>
          </a:blip>
          <a:stretch>
            <a:fillRect/>
          </a:stretch>
        </p:blipFill>
        <p:spPr>
          <a:xfrm>
            <a:off x="4245591" y="78773"/>
            <a:ext cx="3700818" cy="1087031"/>
          </a:xfrm>
          <a:prstGeom prst="rect">
            <a:avLst/>
          </a:prstGeom>
        </p:spPr>
      </p:pic>
      <p:pic>
        <p:nvPicPr>
          <p:cNvPr id="6" name="Imagen 5">
            <a:extLst>
              <a:ext uri="{FF2B5EF4-FFF2-40B4-BE49-F238E27FC236}">
                <a16:creationId xmlns:a16="http://schemas.microsoft.com/office/drawing/2014/main" id="{6DF7839C-9205-A6A7-D154-BD6251237B70}"/>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contrast="63000"/>
                    </a14:imgEffect>
                  </a14:imgLayer>
                </a14:imgProps>
              </a:ext>
            </a:extLst>
          </a:blip>
          <a:stretch>
            <a:fillRect/>
          </a:stretch>
        </p:blipFill>
        <p:spPr>
          <a:xfrm>
            <a:off x="8758766" y="1172874"/>
            <a:ext cx="3036071" cy="3036071"/>
          </a:xfrm>
          <a:prstGeom prst="rect">
            <a:avLst/>
          </a:prstGeom>
        </p:spPr>
      </p:pic>
      <p:grpSp>
        <p:nvGrpSpPr>
          <p:cNvPr id="2" name="Grupo 1">
            <a:extLst>
              <a:ext uri="{FF2B5EF4-FFF2-40B4-BE49-F238E27FC236}">
                <a16:creationId xmlns:a16="http://schemas.microsoft.com/office/drawing/2014/main" id="{AF8E37AA-0764-E309-360F-77031F0529A2}"/>
              </a:ext>
            </a:extLst>
          </p:cNvPr>
          <p:cNvGrpSpPr/>
          <p:nvPr/>
        </p:nvGrpSpPr>
        <p:grpSpPr>
          <a:xfrm>
            <a:off x="-14605" y="6575424"/>
            <a:ext cx="12220575" cy="358141"/>
            <a:chOff x="-14605" y="6575424"/>
            <a:chExt cx="12220575" cy="358141"/>
          </a:xfrm>
        </p:grpSpPr>
        <p:sp>
          <p:nvSpPr>
            <p:cNvPr id="4" name="Google Shape;7;p21">
              <a:extLst>
                <a:ext uri="{FF2B5EF4-FFF2-40B4-BE49-F238E27FC236}">
                  <a16:creationId xmlns:a16="http://schemas.microsoft.com/office/drawing/2014/main" id="{FFE5593C-5E02-38CC-63C0-BA2705F3DE9D}"/>
                </a:ext>
              </a:extLst>
            </p:cNvPr>
            <p:cNvSpPr/>
            <p:nvPr/>
          </p:nvSpPr>
          <p:spPr>
            <a:xfrm>
              <a:off x="-14605" y="6575425"/>
              <a:ext cx="12220575" cy="35814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 name="Grupo 6">
              <a:extLst>
                <a:ext uri="{FF2B5EF4-FFF2-40B4-BE49-F238E27FC236}">
                  <a16:creationId xmlns:a16="http://schemas.microsoft.com/office/drawing/2014/main" id="{2C5E4459-57FE-9A11-38E6-2CBB8B5F3B09}"/>
                </a:ext>
              </a:extLst>
            </p:cNvPr>
            <p:cNvGrpSpPr/>
            <p:nvPr userDrawn="1"/>
          </p:nvGrpSpPr>
          <p:grpSpPr>
            <a:xfrm>
              <a:off x="1181369" y="6575424"/>
              <a:ext cx="10677709" cy="254636"/>
              <a:chOff x="1280759" y="6575424"/>
              <a:chExt cx="10677709" cy="254636"/>
            </a:xfrm>
          </p:grpSpPr>
          <p:pic>
            <p:nvPicPr>
              <p:cNvPr id="8" name="Google Shape;10;p21">
                <a:extLst>
                  <a:ext uri="{FF2B5EF4-FFF2-40B4-BE49-F238E27FC236}">
                    <a16:creationId xmlns:a16="http://schemas.microsoft.com/office/drawing/2014/main" id="{7B233C8B-D10E-5493-58BF-74CA9BAFE866}"/>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280759" y="6628086"/>
                <a:ext cx="194534" cy="181519"/>
              </a:xfrm>
              <a:prstGeom prst="rect">
                <a:avLst/>
              </a:prstGeom>
              <a:noFill/>
              <a:ln>
                <a:noFill/>
              </a:ln>
            </p:spPr>
          </p:pic>
          <p:sp>
            <p:nvSpPr>
              <p:cNvPr id="9" name="Google Shape;11;p21">
                <a:extLst>
                  <a:ext uri="{FF2B5EF4-FFF2-40B4-BE49-F238E27FC236}">
                    <a16:creationId xmlns:a16="http://schemas.microsoft.com/office/drawing/2014/main" id="{597C405C-1FD0-F88E-9198-D090165462A3}"/>
                  </a:ext>
                </a:extLst>
              </p:cNvPr>
              <p:cNvSpPr txBox="1"/>
              <p:nvPr/>
            </p:nvSpPr>
            <p:spPr>
              <a:xfrm>
                <a:off x="1478923" y="6575424"/>
                <a:ext cx="10479545" cy="2152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lt1"/>
                    </a:solidFill>
                    <a:latin typeface="Calibri"/>
                    <a:ea typeface="Calibri"/>
                    <a:cs typeface="Calibri"/>
                    <a:sym typeface="Calibri"/>
                  </a:rPr>
                  <a:t>https://dtaamerica.com/dta-agricola   |            dta.labs.contact@gmail.com    |            625 152 3176    |             5a # 501, Cuauhtémoc, Chihuahua, México 31500</a:t>
                </a:r>
                <a:endParaRPr dirty="0"/>
              </a:p>
            </p:txBody>
          </p:sp>
          <p:pic>
            <p:nvPicPr>
              <p:cNvPr id="10" name="Google Shape;12;p21">
                <a:extLst>
                  <a:ext uri="{FF2B5EF4-FFF2-40B4-BE49-F238E27FC236}">
                    <a16:creationId xmlns:a16="http://schemas.microsoft.com/office/drawing/2014/main" id="{201C5767-98D0-993B-4196-CCE6BD48A0BB}"/>
                  </a:ext>
                </a:extLst>
              </p:cNvPr>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45895" y="6595513"/>
                <a:ext cx="194534" cy="231025"/>
              </a:xfrm>
              <a:prstGeom prst="rect">
                <a:avLst/>
              </a:prstGeom>
              <a:noFill/>
              <a:ln>
                <a:noFill/>
              </a:ln>
            </p:spPr>
          </p:pic>
          <p:pic>
            <p:nvPicPr>
              <p:cNvPr id="11" name="Google Shape;13;p21">
                <a:extLst>
                  <a:ext uri="{FF2B5EF4-FFF2-40B4-BE49-F238E27FC236}">
                    <a16:creationId xmlns:a16="http://schemas.microsoft.com/office/drawing/2014/main" id="{54150DEB-A2FD-8FF6-2A88-FF1277C977F3}"/>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6562104" y="6635626"/>
                <a:ext cx="156591" cy="194434"/>
              </a:xfrm>
              <a:prstGeom prst="rect">
                <a:avLst/>
              </a:prstGeom>
              <a:noFill/>
              <a:ln>
                <a:noFill/>
              </a:ln>
            </p:spPr>
          </p:pic>
          <p:pic>
            <p:nvPicPr>
              <p:cNvPr id="12" name="Google Shape;14;p21">
                <a:extLst>
                  <a:ext uri="{FF2B5EF4-FFF2-40B4-BE49-F238E27FC236}">
                    <a16:creationId xmlns:a16="http://schemas.microsoft.com/office/drawing/2014/main" id="{57930452-834C-8325-5F78-E793A13DECC2}"/>
                  </a:ext>
                </a:extLst>
              </p:cNvPr>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8052001" y="6642074"/>
                <a:ext cx="156591" cy="163583"/>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42D80152-D21C-4E4B-B606-DD0BA983147C}"/>
              </a:ext>
            </a:extLst>
          </p:cNvPr>
          <p:cNvGrpSpPr/>
          <p:nvPr/>
        </p:nvGrpSpPr>
        <p:grpSpPr>
          <a:xfrm>
            <a:off x="2118653" y="4638111"/>
            <a:ext cx="8360845" cy="1938952"/>
            <a:chOff x="2375507" y="4566191"/>
            <a:chExt cx="8360845" cy="1938952"/>
          </a:xfrm>
        </p:grpSpPr>
        <p:sp>
          <p:nvSpPr>
            <p:cNvPr id="7" name="CuadroTexto 6">
              <a:extLst>
                <a:ext uri="{FF2B5EF4-FFF2-40B4-BE49-F238E27FC236}">
                  <a16:creationId xmlns:a16="http://schemas.microsoft.com/office/drawing/2014/main" id="{3FBA5976-C4BC-447E-B85F-D8959465CF7C}"/>
                </a:ext>
              </a:extLst>
            </p:cNvPr>
            <p:cNvSpPr txBox="1"/>
            <p:nvPr/>
          </p:nvSpPr>
          <p:spPr>
            <a:xfrm>
              <a:off x="2375507" y="4566191"/>
              <a:ext cx="8360845" cy="1938952"/>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lgn="ctr">
                <a:buNone/>
                <a:defRPr sz="2000" b="1">
                  <a:solidFill>
                    <a:schemeClr val="accent6">
                      <a:lumMod val="75000"/>
                    </a:schemeClr>
                  </a:solidFill>
                  <a:latin typeface="Arial Black"/>
                  <a:ea typeface="Arial Black"/>
                  <a:cs typeface="Arial Black"/>
                </a:defRPr>
              </a:lvl1pPr>
            </a:lstStyle>
            <a:p>
              <a:pPr algn="just"/>
              <a:r>
                <a:rPr lang="es-MX" sz="4000" dirty="0">
                  <a:solidFill>
                    <a:srgbClr val="2A7738"/>
                  </a:solidFill>
                  <a:latin typeface="Agency FB" panose="020B0503020202020204" pitchFamily="34" charset="0"/>
                </a:rPr>
                <a:t>En                 		  creemos que es posible incrementar la productividad sin excesos en el consumo de los recursos naturales.</a:t>
              </a:r>
              <a:endParaRPr lang="es-MX" sz="3600" dirty="0">
                <a:solidFill>
                  <a:srgbClr val="2A7738"/>
                </a:solidFill>
                <a:latin typeface="Agency FB" panose="020B0503020202020204" pitchFamily="34" charset="0"/>
                <a:cs typeface="Arial"/>
              </a:endParaRPr>
            </a:p>
          </p:txBody>
        </p:sp>
        <p:pic>
          <p:nvPicPr>
            <p:cNvPr id="8" name="Imagen 7">
              <a:extLst>
                <a:ext uri="{FF2B5EF4-FFF2-40B4-BE49-F238E27FC236}">
                  <a16:creationId xmlns:a16="http://schemas.microsoft.com/office/drawing/2014/main" id="{18146F6B-3DE3-4D88-8FB1-C6D3C5CFF29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3040"/>
                      </a14:imgEffect>
                      <a14:imgEffect>
                        <a14:brightnessContrast bright="-13000"/>
                      </a14:imgEffect>
                    </a14:imgLayer>
                  </a14:imgProps>
                </a:ext>
              </a:extLst>
            </a:blip>
            <a:stretch>
              <a:fillRect/>
            </a:stretch>
          </p:blipFill>
          <p:spPr>
            <a:xfrm>
              <a:off x="3064242" y="4576465"/>
              <a:ext cx="3254366" cy="803303"/>
            </a:xfrm>
            <a:prstGeom prst="rect">
              <a:avLst/>
            </a:prstGeom>
          </p:spPr>
        </p:pic>
      </p:grpSp>
      <p:pic>
        <p:nvPicPr>
          <p:cNvPr id="4" name="Imagen 3">
            <a:extLst>
              <a:ext uri="{FF2B5EF4-FFF2-40B4-BE49-F238E27FC236}">
                <a16:creationId xmlns:a16="http://schemas.microsoft.com/office/drawing/2014/main" id="{96710DF1-C4A9-4EAC-8E76-F5F28A65E856}"/>
              </a:ext>
            </a:extLst>
          </p:cNvPr>
          <p:cNvPicPr>
            <a:picLocks noChangeAspect="1"/>
          </p:cNvPicPr>
          <p:nvPr/>
        </p:nvPicPr>
        <p:blipFill rotWithShape="1">
          <a:blip r:embed="rId5"/>
          <a:srcRect b="21660"/>
          <a:stretch/>
        </p:blipFill>
        <p:spPr>
          <a:xfrm>
            <a:off x="1881332" y="192223"/>
            <a:ext cx="8360844" cy="4055332"/>
          </a:xfrm>
          <a:prstGeom prst="rect">
            <a:avLst/>
          </a:prstGeom>
        </p:spPr>
      </p:pic>
    </p:spTree>
    <p:extLst>
      <p:ext uri="{BB962C8B-B14F-4D97-AF65-F5344CB8AC3E}">
        <p14:creationId xmlns:p14="http://schemas.microsoft.com/office/powerpoint/2010/main" val="225124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73E771-C2C7-4BB3-9AFB-4DEDB12FE4C8}"/>
              </a:ext>
            </a:extLst>
          </p:cNvPr>
          <p:cNvPicPr>
            <a:picLocks noChangeAspect="1"/>
          </p:cNvPicPr>
          <p:nvPr/>
        </p:nvPicPr>
        <p:blipFill rotWithShape="1">
          <a:blip r:embed="rId3"/>
          <a:srcRect l="20442" r="6989"/>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6212AE93-0310-FAEC-070B-74D5F0B6BDEF}"/>
              </a:ext>
            </a:extLst>
          </p:cNvPr>
          <p:cNvSpPr txBox="1"/>
          <p:nvPr/>
        </p:nvSpPr>
        <p:spPr>
          <a:xfrm>
            <a:off x="556560" y="772106"/>
            <a:ext cx="6950942" cy="830997"/>
          </a:xfrm>
          <a:prstGeom prst="rect">
            <a:avLst/>
          </a:prstGeom>
          <a:noFill/>
        </p:spPr>
        <p:txBody>
          <a:bodyPr wrap="none" rtlCol="0">
            <a:spAutoFit/>
          </a:bodyPr>
          <a:lstStyle/>
          <a:p>
            <a:r>
              <a:rPr lang="es-MX" sz="4800" b="1" dirty="0">
                <a:solidFill>
                  <a:schemeClr val="bg1"/>
                </a:solidFill>
                <a:effectLst>
                  <a:outerShdw blurRad="38100" dist="38100" dir="2700000" algn="tl">
                    <a:srgbClr val="000000">
                      <a:alpha val="43137"/>
                    </a:srgbClr>
                  </a:outerShdw>
                </a:effectLst>
                <a:latin typeface="Agency FB" panose="020B0503020202020204" pitchFamily="34" charset="0"/>
              </a:rPr>
              <a:t>¿Qué me ayuda a decidir mejor?</a:t>
            </a:r>
          </a:p>
        </p:txBody>
      </p:sp>
    </p:spTree>
    <p:extLst>
      <p:ext uri="{BB962C8B-B14F-4D97-AF65-F5344CB8AC3E}">
        <p14:creationId xmlns:p14="http://schemas.microsoft.com/office/powerpoint/2010/main" val="310323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n 28">
            <a:extLst>
              <a:ext uri="{FF2B5EF4-FFF2-40B4-BE49-F238E27FC236}">
                <a16:creationId xmlns:a16="http://schemas.microsoft.com/office/drawing/2014/main" id="{29AB8C59-4342-4CDF-8BAE-75E3C76527D1}"/>
              </a:ext>
            </a:extLst>
          </p:cNvPr>
          <p:cNvPicPr>
            <a:picLocks noChangeAspect="1"/>
          </p:cNvPicPr>
          <p:nvPr/>
        </p:nvPicPr>
        <p:blipFill>
          <a:blip r:embed="rId3"/>
          <a:stretch>
            <a:fillRect/>
          </a:stretch>
        </p:blipFill>
        <p:spPr>
          <a:xfrm>
            <a:off x="1" y="2313960"/>
            <a:ext cx="12192000" cy="4572638"/>
          </a:xfrm>
          <a:prstGeom prst="rect">
            <a:avLst/>
          </a:prstGeom>
        </p:spPr>
      </p:pic>
      <p:pic>
        <p:nvPicPr>
          <p:cNvPr id="2" name="Imagen 1">
            <a:extLst>
              <a:ext uri="{FF2B5EF4-FFF2-40B4-BE49-F238E27FC236}">
                <a16:creationId xmlns:a16="http://schemas.microsoft.com/office/drawing/2014/main" id="{1725442D-AFC9-EFE5-EBE1-67C8205286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rot="14788469">
            <a:off x="-369293" y="3193739"/>
            <a:ext cx="1544859" cy="410844"/>
          </a:xfrm>
          <a:prstGeom prst="rect">
            <a:avLst/>
          </a:prstGeom>
        </p:spPr>
      </p:pic>
      <p:pic>
        <p:nvPicPr>
          <p:cNvPr id="5" name="Imagen 4">
            <a:extLst>
              <a:ext uri="{FF2B5EF4-FFF2-40B4-BE49-F238E27FC236}">
                <a16:creationId xmlns:a16="http://schemas.microsoft.com/office/drawing/2014/main" id="{0FE0879C-2C6A-CD10-D006-FEB58E1D5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3401" flipH="1">
            <a:off x="360877" y="1115323"/>
            <a:ext cx="1185755" cy="1159287"/>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6" cstate="screen">
            <a:lum bright="70000" contrast="-70000"/>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sp>
        <p:nvSpPr>
          <p:cNvPr id="9" name="CuadroTexto 8">
            <a:extLst>
              <a:ext uri="{FF2B5EF4-FFF2-40B4-BE49-F238E27FC236}">
                <a16:creationId xmlns:a16="http://schemas.microsoft.com/office/drawing/2014/main" id="{960E4469-F7AE-4B8C-9154-705034420A3C}"/>
              </a:ext>
            </a:extLst>
          </p:cNvPr>
          <p:cNvSpPr txBox="1"/>
          <p:nvPr/>
        </p:nvSpPr>
        <p:spPr>
          <a:xfrm>
            <a:off x="772668" y="237419"/>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PRINCIPALES TECNOLOGÍAS PARA EL MONITOREO DE LA HUMEDAD DEL SUELO</a:t>
            </a:r>
          </a:p>
        </p:txBody>
      </p:sp>
      <p:graphicFrame>
        <p:nvGraphicFramePr>
          <p:cNvPr id="7" name="Tabla 11">
            <a:extLst>
              <a:ext uri="{FF2B5EF4-FFF2-40B4-BE49-F238E27FC236}">
                <a16:creationId xmlns:a16="http://schemas.microsoft.com/office/drawing/2014/main" id="{9F01433C-EAE1-45FF-A598-062EE1B4A459}"/>
              </a:ext>
            </a:extLst>
          </p:cNvPr>
          <p:cNvGraphicFramePr>
            <a:graphicFrameLocks noGrp="1"/>
          </p:cNvGraphicFramePr>
          <p:nvPr>
            <p:extLst>
              <p:ext uri="{D42A27DB-BD31-4B8C-83A1-F6EECF244321}">
                <p14:modId xmlns:p14="http://schemas.microsoft.com/office/powerpoint/2010/main" val="843271533"/>
              </p:ext>
            </p:extLst>
          </p:nvPr>
        </p:nvGraphicFramePr>
        <p:xfrm>
          <a:off x="2253648" y="2030056"/>
          <a:ext cx="7272672" cy="2595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18888">
                  <a:extLst>
                    <a:ext uri="{9D8B030D-6E8A-4147-A177-3AD203B41FA5}">
                      <a16:colId xmlns:a16="http://schemas.microsoft.com/office/drawing/2014/main" val="202122893"/>
                    </a:ext>
                  </a:extLst>
                </a:gridCol>
                <a:gridCol w="1673525">
                  <a:extLst>
                    <a:ext uri="{9D8B030D-6E8A-4147-A177-3AD203B41FA5}">
                      <a16:colId xmlns:a16="http://schemas.microsoft.com/office/drawing/2014/main" val="3830750867"/>
                    </a:ext>
                  </a:extLst>
                </a:gridCol>
                <a:gridCol w="1128335">
                  <a:extLst>
                    <a:ext uri="{9D8B030D-6E8A-4147-A177-3AD203B41FA5}">
                      <a16:colId xmlns:a16="http://schemas.microsoft.com/office/drawing/2014/main" val="3516743696"/>
                    </a:ext>
                  </a:extLst>
                </a:gridCol>
                <a:gridCol w="1272824">
                  <a:extLst>
                    <a:ext uri="{9D8B030D-6E8A-4147-A177-3AD203B41FA5}">
                      <a16:colId xmlns:a16="http://schemas.microsoft.com/office/drawing/2014/main" val="676595815"/>
                    </a:ext>
                  </a:extLst>
                </a:gridCol>
                <a:gridCol w="1079100">
                  <a:extLst>
                    <a:ext uri="{9D8B030D-6E8A-4147-A177-3AD203B41FA5}">
                      <a16:colId xmlns:a16="http://schemas.microsoft.com/office/drawing/2014/main" val="2914980206"/>
                    </a:ext>
                  </a:extLst>
                </a:gridCol>
              </a:tblGrid>
              <a:tr h="370840">
                <a:tc>
                  <a:txBody>
                    <a:bodyPr/>
                    <a:lstStyle/>
                    <a:p>
                      <a:r>
                        <a:rPr lang="es-MX" dirty="0"/>
                        <a:t>Tecnología</a:t>
                      </a:r>
                    </a:p>
                  </a:txBody>
                  <a:tcPr/>
                </a:tc>
                <a:tc>
                  <a:txBody>
                    <a:bodyPr/>
                    <a:lstStyle/>
                    <a:p>
                      <a:r>
                        <a:rPr lang="es-MX" dirty="0"/>
                        <a:t>Medición</a:t>
                      </a:r>
                    </a:p>
                  </a:txBody>
                  <a:tcPr/>
                </a:tc>
                <a:tc>
                  <a:txBody>
                    <a:bodyPr/>
                    <a:lstStyle/>
                    <a:p>
                      <a:r>
                        <a:rPr lang="es-MX" dirty="0"/>
                        <a:t>Precisión</a:t>
                      </a:r>
                    </a:p>
                  </a:txBody>
                  <a:tcPr/>
                </a:tc>
                <a:tc>
                  <a:txBody>
                    <a:bodyPr/>
                    <a:lstStyle/>
                    <a:p>
                      <a:r>
                        <a:rPr lang="es-MX" dirty="0"/>
                        <a:t>Calibración</a:t>
                      </a:r>
                    </a:p>
                  </a:txBody>
                  <a:tcPr/>
                </a:tc>
                <a:tc>
                  <a:txBody>
                    <a:bodyPr/>
                    <a:lstStyle/>
                    <a:p>
                      <a:r>
                        <a:rPr lang="es-MX" dirty="0"/>
                        <a:t>Costo</a:t>
                      </a:r>
                    </a:p>
                  </a:txBody>
                  <a:tcPr/>
                </a:tc>
                <a:extLst>
                  <a:ext uri="{0D108BD9-81ED-4DB2-BD59-A6C34878D82A}">
                    <a16:rowId xmlns:a16="http://schemas.microsoft.com/office/drawing/2014/main" val="521708374"/>
                  </a:ext>
                </a:extLst>
              </a:tr>
              <a:tr h="370840">
                <a:tc>
                  <a:txBody>
                    <a:bodyPr/>
                    <a:lstStyle/>
                    <a:p>
                      <a:r>
                        <a:rPr lang="es-MX" dirty="0"/>
                        <a:t>Capacitivo (FDR-LF)</a:t>
                      </a:r>
                    </a:p>
                  </a:txBody>
                  <a:tcPr/>
                </a:tc>
                <a:tc>
                  <a:txBody>
                    <a:bodyPr/>
                    <a:lstStyle/>
                    <a:p>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300253017"/>
                  </a:ext>
                </a:extLst>
              </a:tr>
              <a:tr h="370840">
                <a:tc>
                  <a:txBody>
                    <a:bodyPr/>
                    <a:lstStyle/>
                    <a:p>
                      <a:r>
                        <a:rPr lang="es-MX" dirty="0"/>
                        <a:t>TDR y FDR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4145026619"/>
                  </a:ext>
                </a:extLst>
              </a:tr>
              <a:tr h="370840">
                <a:tc>
                  <a:txBody>
                    <a:bodyPr/>
                    <a:lstStyle/>
                    <a:p>
                      <a:r>
                        <a:rPr lang="es-MX" dirty="0"/>
                        <a:t>Sonda de neutrones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VWC</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r>
                        <a:rPr lang="es-MX" dirty="0">
                          <a:sym typeface="Wingdings 2" panose="05020102010507070707" pitchFamily="18" charset="2"/>
                        </a:rPr>
                        <a:t></a:t>
                      </a:r>
                      <a:endParaRPr lang="es-MX" dirty="0"/>
                    </a:p>
                  </a:txBody>
                  <a:tcPr/>
                </a:tc>
                <a:extLst>
                  <a:ext uri="{0D108BD9-81ED-4DB2-BD59-A6C34878D82A}">
                    <a16:rowId xmlns:a16="http://schemas.microsoft.com/office/drawing/2014/main" val="3548990952"/>
                  </a:ext>
                </a:extLst>
              </a:tr>
              <a:tr h="370840">
                <a:tc>
                  <a:txBody>
                    <a:bodyPr/>
                    <a:lstStyle/>
                    <a:p>
                      <a:r>
                        <a:rPr lang="es-MX" dirty="0"/>
                        <a:t>Tensiómetros</a:t>
                      </a:r>
                    </a:p>
                  </a:txBody>
                  <a:tcPr/>
                </a:tc>
                <a:tc>
                  <a:txBody>
                    <a:bodyPr/>
                    <a:lstStyle/>
                    <a:p>
                      <a:r>
                        <a:rPr lang="es-MX" dirty="0"/>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754797287"/>
                  </a:ext>
                </a:extLst>
              </a:tr>
              <a:tr h="370840">
                <a:tc>
                  <a:txBody>
                    <a:bodyPr/>
                    <a:lstStyle/>
                    <a:p>
                      <a:r>
                        <a:rPr lang="es-MX" dirty="0" err="1"/>
                        <a:t>Irrómetro</a:t>
                      </a:r>
                      <a:endParaRPr lang="es-MX"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rPr>
                        <a:t>Tensión  hídrica</a:t>
                      </a: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3382640838"/>
                  </a:ext>
                </a:extLst>
              </a:tr>
              <a:tr h="370840">
                <a:tc>
                  <a:txBody>
                    <a:bodyPr/>
                    <a:lstStyle/>
                    <a:p>
                      <a:r>
                        <a:rPr lang="es-MX" dirty="0"/>
                        <a:t>Matriz granular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rPr>
                        <a:t>Tensión  hídrica</a:t>
                      </a:r>
                    </a:p>
                  </a:txBody>
                  <a:tcPr/>
                </a:tc>
                <a:tc>
                  <a:txBody>
                    <a:bodyPr/>
                    <a:lstStyle/>
                    <a:p>
                      <a:r>
                        <a:rPr lang="es-MX" dirty="0">
                          <a:sym typeface="Wingdings 2" panose="05020102010507070707" pitchFamily="18" charset="2"/>
                        </a:rPr>
                        <a:t></a:t>
                      </a:r>
                      <a:endParaRPr lang="es-MX" dirty="0"/>
                    </a:p>
                  </a:txBody>
                  <a:tcPr/>
                </a:tc>
                <a:tc>
                  <a:txBody>
                    <a:bodyPr/>
                    <a:lstStyle/>
                    <a:p>
                      <a:r>
                        <a:rPr lang="es-MX" dirty="0">
                          <a:sym typeface="Wingdings 2" panose="05020102010507070707" pitchFamily="18" charset="2"/>
                        </a:rPr>
                        <a:t></a:t>
                      </a:r>
                      <a:endParaRPr lang="es-MX" dirty="0"/>
                    </a:p>
                  </a:txBody>
                  <a:tcPr/>
                </a:tc>
                <a:tc>
                  <a:txBody>
                    <a:bodyPr/>
                    <a:lstStyle/>
                    <a:p>
                      <a:pPr algn="l"/>
                      <a:r>
                        <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2" panose="05020102010507070707" pitchFamily="18" charset="2"/>
                        </a:rPr>
                        <a:t></a:t>
                      </a:r>
                      <a:endParaRPr lang="es-MX" dirty="0"/>
                    </a:p>
                  </a:txBody>
                  <a:tcPr/>
                </a:tc>
                <a:extLst>
                  <a:ext uri="{0D108BD9-81ED-4DB2-BD59-A6C34878D82A}">
                    <a16:rowId xmlns:a16="http://schemas.microsoft.com/office/drawing/2014/main" val="1360165203"/>
                  </a:ext>
                </a:extLst>
              </a:tr>
            </a:tbl>
          </a:graphicData>
        </a:graphic>
      </p:graphicFrame>
      <p:pic>
        <p:nvPicPr>
          <p:cNvPr id="16" name="Imagen 15">
            <a:extLst>
              <a:ext uri="{FF2B5EF4-FFF2-40B4-BE49-F238E27FC236}">
                <a16:creationId xmlns:a16="http://schemas.microsoft.com/office/drawing/2014/main" id="{FB456121-DC73-43EA-B72E-A0B884FF426C}"/>
              </a:ext>
            </a:extLst>
          </p:cNvPr>
          <p:cNvPicPr>
            <a:picLocks noChangeAspect="1"/>
          </p:cNvPicPr>
          <p:nvPr/>
        </p:nvPicPr>
        <p:blipFill>
          <a:blip r:embed="rId8"/>
          <a:stretch>
            <a:fillRect/>
          </a:stretch>
        </p:blipFill>
        <p:spPr>
          <a:xfrm rot="1346107">
            <a:off x="10675951" y="1024023"/>
            <a:ext cx="1144973" cy="1144973"/>
          </a:xfrm>
          <a:prstGeom prst="rect">
            <a:avLst/>
          </a:prstGeom>
        </p:spPr>
      </p:pic>
      <p:pic>
        <p:nvPicPr>
          <p:cNvPr id="18" name="Imagen 17">
            <a:extLst>
              <a:ext uri="{FF2B5EF4-FFF2-40B4-BE49-F238E27FC236}">
                <a16:creationId xmlns:a16="http://schemas.microsoft.com/office/drawing/2014/main" id="{5BC986F4-C429-423F-A7D3-D4C9E80808C3}"/>
              </a:ext>
            </a:extLst>
          </p:cNvPr>
          <p:cNvPicPr>
            <a:picLocks noChangeAspect="1"/>
          </p:cNvPicPr>
          <p:nvPr/>
        </p:nvPicPr>
        <p:blipFill>
          <a:blip r:embed="rId9"/>
          <a:stretch>
            <a:fillRect/>
          </a:stretch>
        </p:blipFill>
        <p:spPr>
          <a:xfrm rot="2249346" flipH="1">
            <a:off x="11156458" y="2983338"/>
            <a:ext cx="1581880" cy="1035921"/>
          </a:xfrm>
          <a:prstGeom prst="rect">
            <a:avLst/>
          </a:prstGeom>
        </p:spPr>
      </p:pic>
      <p:pic>
        <p:nvPicPr>
          <p:cNvPr id="20" name="Imagen 19">
            <a:extLst>
              <a:ext uri="{FF2B5EF4-FFF2-40B4-BE49-F238E27FC236}">
                <a16:creationId xmlns:a16="http://schemas.microsoft.com/office/drawing/2014/main" id="{A4FA41BA-6843-4543-AE2D-00059C69B02D}"/>
              </a:ext>
            </a:extLst>
          </p:cNvPr>
          <p:cNvPicPr>
            <a:picLocks noChangeAspect="1"/>
          </p:cNvPicPr>
          <p:nvPr/>
        </p:nvPicPr>
        <p:blipFill rotWithShape="1">
          <a:blip r:embed="rId10"/>
          <a:srcRect l="38045" t="3208" r="10167" b="5994"/>
          <a:stretch/>
        </p:blipFill>
        <p:spPr>
          <a:xfrm>
            <a:off x="9774086" y="2189477"/>
            <a:ext cx="1228362" cy="1955495"/>
          </a:xfrm>
          <a:prstGeom prst="rect">
            <a:avLst/>
          </a:prstGeom>
        </p:spPr>
      </p:pic>
      <p:pic>
        <p:nvPicPr>
          <p:cNvPr id="24" name="Imagen 23">
            <a:extLst>
              <a:ext uri="{FF2B5EF4-FFF2-40B4-BE49-F238E27FC236}">
                <a16:creationId xmlns:a16="http://schemas.microsoft.com/office/drawing/2014/main" id="{6FF5730B-57A9-430E-AEC1-02EC41608C39}"/>
              </a:ext>
            </a:extLst>
          </p:cNvPr>
          <p:cNvPicPr>
            <a:picLocks noChangeAspect="1"/>
          </p:cNvPicPr>
          <p:nvPr/>
        </p:nvPicPr>
        <p:blipFill>
          <a:blip r:embed="rId11"/>
          <a:stretch>
            <a:fillRect/>
          </a:stretch>
        </p:blipFill>
        <p:spPr>
          <a:xfrm>
            <a:off x="901932" y="2686103"/>
            <a:ext cx="1060058" cy="1844585"/>
          </a:xfrm>
          <a:prstGeom prst="rect">
            <a:avLst/>
          </a:prstGeom>
        </p:spPr>
      </p:pic>
      <p:sp>
        <p:nvSpPr>
          <p:cNvPr id="27" name="CuadroTexto 26">
            <a:extLst>
              <a:ext uri="{FF2B5EF4-FFF2-40B4-BE49-F238E27FC236}">
                <a16:creationId xmlns:a16="http://schemas.microsoft.com/office/drawing/2014/main" id="{8816FD31-7CFF-4EF0-B8BD-827DB3F1C7B0}"/>
              </a:ext>
            </a:extLst>
          </p:cNvPr>
          <p:cNvSpPr txBox="1"/>
          <p:nvPr/>
        </p:nvSpPr>
        <p:spPr>
          <a:xfrm>
            <a:off x="2744355" y="5382054"/>
            <a:ext cx="6457576" cy="1077218"/>
          </a:xfrm>
          <a:prstGeom prst="rect">
            <a:avLst/>
          </a:prstGeom>
          <a:noFill/>
        </p:spPr>
        <p:txBody>
          <a:bodyPr wrap="square">
            <a:spAutoFit/>
          </a:bodyPr>
          <a:lstStyle/>
          <a:p>
            <a:pPr defTabSz="898525">
              <a:tabLst>
                <a:tab pos="1344613" algn="l"/>
                <a:tab pos="1971675" algn="l"/>
              </a:tabLst>
            </a:pPr>
            <a:r>
              <a:rPr lang="es-MX" sz="3200" b="1" dirty="0">
                <a:solidFill>
                  <a:schemeClr val="bg1"/>
                </a:solidFill>
                <a:effectLst>
                  <a:outerShdw blurRad="38100" dist="38100" dir="2700000" algn="tl">
                    <a:srgbClr val="000000">
                      <a:alpha val="43137"/>
                    </a:srgbClr>
                  </a:outerShdw>
                </a:effectLst>
              </a:rPr>
              <a:t>Tensión	</a:t>
            </a:r>
            <a:r>
              <a:rPr lang="es-MX" sz="32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3200" b="1" dirty="0">
                <a:solidFill>
                  <a:schemeClr val="bg1"/>
                </a:solidFill>
                <a:effectLst>
                  <a:outerShdw blurRad="38100" dist="38100" dir="2700000" algn="tl">
                    <a:srgbClr val="000000">
                      <a:alpha val="43137"/>
                    </a:srgbClr>
                  </a:outerShdw>
                </a:effectLst>
              </a:rPr>
              <a:t> 	¿Cuándo regar?</a:t>
            </a:r>
          </a:p>
          <a:p>
            <a:pPr defTabSz="898525">
              <a:tabLst>
                <a:tab pos="1344613" algn="l"/>
                <a:tab pos="1971675" algn="l"/>
              </a:tabLst>
            </a:pPr>
            <a:r>
              <a:rPr lang="es-MX" sz="3200" b="1" dirty="0">
                <a:solidFill>
                  <a:schemeClr val="bg1"/>
                </a:solidFill>
                <a:effectLst>
                  <a:outerShdw blurRad="38100" dist="38100" dir="2700000" algn="tl">
                    <a:srgbClr val="000000">
                      <a:alpha val="43137"/>
                    </a:srgbClr>
                  </a:outerShdw>
                </a:effectLst>
              </a:rPr>
              <a:t>VWC 	</a:t>
            </a:r>
            <a:r>
              <a:rPr lang="es-MX" sz="3200" b="1" dirty="0">
                <a:solidFill>
                  <a:schemeClr val="bg1"/>
                </a:solidFill>
                <a:effectLst>
                  <a:outerShdw blurRad="38100" dist="38100" dir="2700000" algn="tl">
                    <a:srgbClr val="000000">
                      <a:alpha val="43137"/>
                    </a:srgbClr>
                  </a:outerShdw>
                </a:effectLst>
                <a:sym typeface="Wingdings" panose="05000000000000000000" pitchFamily="2" charset="2"/>
              </a:rPr>
              <a:t></a:t>
            </a:r>
            <a:r>
              <a:rPr lang="es-MX" sz="3200" b="1" dirty="0">
                <a:solidFill>
                  <a:schemeClr val="bg1"/>
                </a:solidFill>
                <a:effectLst>
                  <a:outerShdw blurRad="38100" dist="38100" dir="2700000" algn="tl">
                    <a:srgbClr val="000000">
                      <a:alpha val="43137"/>
                    </a:srgbClr>
                  </a:outerShdw>
                </a:effectLst>
              </a:rPr>
              <a:t> 	¿Cuándo y Cuánto regar?</a:t>
            </a:r>
          </a:p>
        </p:txBody>
      </p:sp>
    </p:spTree>
    <p:extLst>
      <p:ext uri="{BB962C8B-B14F-4D97-AF65-F5344CB8AC3E}">
        <p14:creationId xmlns:p14="http://schemas.microsoft.com/office/powerpoint/2010/main" val="3582424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313960"/>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59272"/>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3417272" y="1788140"/>
            <a:ext cx="2969194" cy="5069859"/>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6079818" y="5959737"/>
            <a:ext cx="2512089"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6300529" y="5063795"/>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6472401" y="5072439"/>
            <a:ext cx="2154757" cy="707886"/>
          </a:xfrm>
          <a:prstGeom prst="rect">
            <a:avLst/>
          </a:prstGeom>
          <a:noFill/>
          <a:effectLst>
            <a:glow rad="127000">
              <a:srgbClr val="FFFF00"/>
            </a:glow>
          </a:effectLst>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0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C9024EC-31DD-8FF8-095F-000CED109E09}"/>
                  </a:ext>
                </a:extLst>
              </p:cNvPr>
              <p:cNvSpPr txBox="1"/>
              <p:nvPr/>
            </p:nvSpPr>
            <p:spPr>
              <a:xfrm>
                <a:off x="213868" y="2117571"/>
                <a:ext cx="3288208" cy="625236"/>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𝐿𝑛</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𝑐𝑐</m:t>
                              </m:r>
                            </m:sub>
                          </m:sSub>
                          <m:r>
                            <a:rPr lang="es-MX" sz="2000" b="0" i="1" smtClean="0">
                              <a:latin typeface="Cambria Math" panose="02040503050406030204" pitchFamily="18" charset="0"/>
                            </a:rPr>
                            <m:t> − </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𝑤</m:t>
                              </m:r>
                            </m:e>
                            <m:sub>
                              <m:r>
                                <a:rPr lang="es-MX" sz="2000" b="0" i="1" smtClean="0">
                                  <a:latin typeface="Cambria Math" panose="02040503050406030204" pitchFamily="18" charset="0"/>
                                </a:rPr>
                                <m:t>𝑝𝑚</m:t>
                              </m:r>
                            </m:sub>
                          </m:sSub>
                        </m:num>
                        <m:den>
                          <m:r>
                            <a:rPr lang="es-MX" sz="2000" b="0" i="1" smtClean="0">
                              <a:latin typeface="Cambria Math" panose="02040503050406030204" pitchFamily="18" charset="0"/>
                            </a:rPr>
                            <m:t>100</m:t>
                          </m:r>
                        </m:den>
                      </m:f>
                      <m:r>
                        <a:rPr lang="es-MX" sz="2000" b="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𝐷𝑎</m:t>
                      </m:r>
                      <m:r>
                        <a:rPr lang="es-MX" sz="2000" b="0" i="1" smtClean="0">
                          <a:latin typeface="Cambria Math" panose="02040503050406030204" pitchFamily="18" charset="0"/>
                          <a:ea typeface="Cambria Math" panose="02040503050406030204" pitchFamily="18" charset="0"/>
                        </a:rPr>
                        <m:t> ∙ </m:t>
                      </m:r>
                      <m:r>
                        <a:rPr lang="es-MX" sz="2000" b="0" i="1" smtClean="0">
                          <a:latin typeface="Cambria Math" panose="02040503050406030204" pitchFamily="18" charset="0"/>
                          <a:ea typeface="Cambria Math" panose="02040503050406030204" pitchFamily="18" charset="0"/>
                        </a:rPr>
                        <m:t>𝑃𝑟</m:t>
                      </m:r>
                    </m:oMath>
                  </m:oMathPara>
                </a14:m>
                <a:endParaRPr lang="es-MX" sz="2000" dirty="0">
                  <a:latin typeface="Agency FB" panose="020B0503020202020204" pitchFamily="34" charset="0"/>
                </a:endParaRPr>
              </a:p>
            </p:txBody>
          </p:sp>
        </mc:Choice>
        <mc:Fallback xmlns="">
          <p:sp>
            <p:nvSpPr>
              <p:cNvPr id="31" name="CuadroTexto 30">
                <a:extLst>
                  <a:ext uri="{FF2B5EF4-FFF2-40B4-BE49-F238E27FC236}">
                    <a16:creationId xmlns:a16="http://schemas.microsoft.com/office/drawing/2014/main" id="{FC9024EC-31DD-8FF8-095F-000CED109E09}"/>
                  </a:ext>
                </a:extLst>
              </p:cNvPr>
              <p:cNvSpPr txBox="1">
                <a:spLocks noRot="1" noChangeAspect="1" noMove="1" noResize="1" noEditPoints="1" noAdjustHandles="1" noChangeArrowheads="1" noChangeShapeType="1" noTextEdit="1"/>
              </p:cNvSpPr>
              <p:nvPr/>
            </p:nvSpPr>
            <p:spPr>
              <a:xfrm>
                <a:off x="213868" y="2117571"/>
                <a:ext cx="3288208" cy="625236"/>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FB1CA6A0-C0B9-D750-4715-D88725FD79AF}"/>
                  </a:ext>
                </a:extLst>
              </p:cNvPr>
              <p:cNvSpPr txBox="1"/>
              <p:nvPr/>
            </p:nvSpPr>
            <p:spPr>
              <a:xfrm>
                <a:off x="213868" y="2980208"/>
                <a:ext cx="1327543" cy="720903"/>
              </a:xfrm>
              <a:prstGeom prst="rect">
                <a:avLst/>
              </a:prstGeom>
              <a:noFill/>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𝐹𝑟</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r>
                            <a:rPr lang="es-MX" sz="2000" b="0" i="1" smtClean="0">
                              <a:latin typeface="Cambria Math" panose="02040503050406030204" pitchFamily="18" charset="0"/>
                            </a:rPr>
                            <m:t>𝐿𝑛</m:t>
                          </m:r>
                        </m:num>
                        <m:den>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𝐸𝑇</m:t>
                              </m:r>
                            </m:e>
                            <m:sub>
                              <m:r>
                                <a:rPr lang="es-MX" sz="2000" b="0" i="1" smtClean="0">
                                  <a:latin typeface="Cambria Math" panose="02040503050406030204" pitchFamily="18" charset="0"/>
                                </a:rPr>
                                <m:t>𝐶</m:t>
                              </m:r>
                            </m:sub>
                          </m:sSub>
                        </m:den>
                      </m:f>
                    </m:oMath>
                  </m:oMathPara>
                </a14:m>
                <a:endParaRPr lang="es-MX" sz="2000" dirty="0">
                  <a:latin typeface="Agency FB" panose="020B0503020202020204" pitchFamily="34" charset="0"/>
                </a:endParaRPr>
              </a:p>
            </p:txBody>
          </p:sp>
        </mc:Choice>
        <mc:Fallback xmlns="">
          <p:sp>
            <p:nvSpPr>
              <p:cNvPr id="32" name="CuadroTexto 31">
                <a:extLst>
                  <a:ext uri="{FF2B5EF4-FFF2-40B4-BE49-F238E27FC236}">
                    <a16:creationId xmlns:a16="http://schemas.microsoft.com/office/drawing/2014/main" id="{FB1CA6A0-C0B9-D750-4715-D88725FD79AF}"/>
                  </a:ext>
                </a:extLst>
              </p:cNvPr>
              <p:cNvSpPr txBox="1">
                <a:spLocks noRot="1" noChangeAspect="1" noMove="1" noResize="1" noEditPoints="1" noAdjustHandles="1" noChangeArrowheads="1" noChangeShapeType="1" noTextEdit="1"/>
              </p:cNvSpPr>
              <p:nvPr/>
            </p:nvSpPr>
            <p:spPr>
              <a:xfrm>
                <a:off x="213868" y="2980208"/>
                <a:ext cx="1327543" cy="720903"/>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s-MX">
                    <a:noFill/>
                  </a:rPr>
                  <a:t> </a:t>
                </a:r>
              </a:p>
            </p:txBody>
          </p:sp>
        </mc:Fallback>
      </mc:AlternateContent>
      <p:sp>
        <p:nvSpPr>
          <p:cNvPr id="12" name="CuadroTexto 11">
            <a:extLst>
              <a:ext uri="{FF2B5EF4-FFF2-40B4-BE49-F238E27FC236}">
                <a16:creationId xmlns:a16="http://schemas.microsoft.com/office/drawing/2014/main" id="{C1FC2305-7D62-4F56-A30F-20102784FBF1}"/>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¿CUÁNTA AGUA DEBO APLICAR?</a:t>
            </a:r>
          </a:p>
        </p:txBody>
      </p:sp>
      <p:pic>
        <p:nvPicPr>
          <p:cNvPr id="2" name="Imagen 1">
            <a:extLst>
              <a:ext uri="{FF2B5EF4-FFF2-40B4-BE49-F238E27FC236}">
                <a16:creationId xmlns:a16="http://schemas.microsoft.com/office/drawing/2014/main" id="{90E8F36A-1E22-4638-8F69-03E9D3D7584E}"/>
              </a:ext>
            </a:extLst>
          </p:cNvPr>
          <p:cNvPicPr>
            <a:picLocks noChangeAspect="1"/>
          </p:cNvPicPr>
          <p:nvPr/>
        </p:nvPicPr>
        <p:blipFill rotWithShape="1">
          <a:blip r:embed="rId9"/>
          <a:srcRect l="68531"/>
          <a:stretch/>
        </p:blipFill>
        <p:spPr>
          <a:xfrm>
            <a:off x="8677842" y="1759773"/>
            <a:ext cx="1060921" cy="4814860"/>
          </a:xfrm>
          <a:prstGeom prst="rect">
            <a:avLst/>
          </a:prstGeom>
        </p:spPr>
      </p:pic>
    </p:spTree>
    <p:extLst>
      <p:ext uri="{BB962C8B-B14F-4D97-AF65-F5344CB8AC3E}">
        <p14:creationId xmlns:p14="http://schemas.microsoft.com/office/powerpoint/2010/main" val="138471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CDAAB3-1346-445A-B26F-AEFA793A7A08}"/>
              </a:ext>
            </a:extLst>
          </p:cNvPr>
          <p:cNvPicPr>
            <a:picLocks noChangeAspect="1"/>
          </p:cNvPicPr>
          <p:nvPr/>
        </p:nvPicPr>
        <p:blipFill>
          <a:blip r:embed="rId3"/>
          <a:stretch>
            <a:fillRect/>
          </a:stretch>
        </p:blipFill>
        <p:spPr>
          <a:xfrm>
            <a:off x="1" y="2313960"/>
            <a:ext cx="12192000" cy="4572638"/>
          </a:xfrm>
          <a:prstGeom prst="rect">
            <a:avLst/>
          </a:prstGeom>
        </p:spPr>
      </p:pic>
      <p:pic>
        <p:nvPicPr>
          <p:cNvPr id="17" name="Imagen 16">
            <a:extLst>
              <a:ext uri="{FF2B5EF4-FFF2-40B4-BE49-F238E27FC236}">
                <a16:creationId xmlns:a16="http://schemas.microsoft.com/office/drawing/2014/main" id="{0A2FE412-5D78-4F9F-ABDD-324D22A3F8F2}"/>
              </a:ext>
            </a:extLst>
          </p:cNvPr>
          <p:cNvPicPr>
            <a:picLocks noChangeAspect="1"/>
          </p:cNvPicPr>
          <p:nvPr/>
        </p:nvPicPr>
        <p:blipFill>
          <a:blip r:embed="rId4"/>
          <a:stretch>
            <a:fillRect/>
          </a:stretch>
        </p:blipFill>
        <p:spPr>
          <a:xfrm>
            <a:off x="2260600" y="1075851"/>
            <a:ext cx="2905967" cy="5247552"/>
          </a:xfrm>
          <a:prstGeom prst="rect">
            <a:avLst/>
          </a:prstGeom>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394D1925-F549-4469-B346-58440702864C}"/>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¿CUÁNDO DEBO REGAR?</a:t>
            </a:r>
          </a:p>
        </p:txBody>
      </p:sp>
      <p:sp>
        <p:nvSpPr>
          <p:cNvPr id="11" name="Rectángulo 26">
            <a:extLst>
              <a:ext uri="{FF2B5EF4-FFF2-40B4-BE49-F238E27FC236}">
                <a16:creationId xmlns:a16="http://schemas.microsoft.com/office/drawing/2014/main" id="{48096947-559B-46B4-A51E-5A559878B6B5}"/>
              </a:ext>
            </a:extLst>
          </p:cNvPr>
          <p:cNvSpPr/>
          <p:nvPr/>
        </p:nvSpPr>
        <p:spPr>
          <a:xfrm>
            <a:off x="4193426" y="1219486"/>
            <a:ext cx="6500545" cy="4809902"/>
          </a:xfrm>
          <a:custGeom>
            <a:avLst/>
            <a:gdLst>
              <a:gd name="connsiteX0" fmla="*/ 0 w 2065105"/>
              <a:gd name="connsiteY0" fmla="*/ 0 h 1899270"/>
              <a:gd name="connsiteX1" fmla="*/ 2065105 w 2065105"/>
              <a:gd name="connsiteY1" fmla="*/ 0 h 1899270"/>
              <a:gd name="connsiteX2" fmla="*/ 2065105 w 2065105"/>
              <a:gd name="connsiteY2" fmla="*/ 1899270 h 1899270"/>
              <a:gd name="connsiteX3" fmla="*/ 0 w 2065105"/>
              <a:gd name="connsiteY3" fmla="*/ 1899270 h 1899270"/>
              <a:gd name="connsiteX4" fmla="*/ 0 w 2065105"/>
              <a:gd name="connsiteY4" fmla="*/ 0 h 1899270"/>
              <a:gd name="connsiteX0" fmla="*/ 0 w 2065105"/>
              <a:gd name="connsiteY0" fmla="*/ 1561672 h 3460942"/>
              <a:gd name="connsiteX1" fmla="*/ 431514 w 2065105"/>
              <a:gd name="connsiteY1" fmla="*/ 0 h 3460942"/>
              <a:gd name="connsiteX2" fmla="*/ 2065105 w 2065105"/>
              <a:gd name="connsiteY2" fmla="*/ 3460942 h 3460942"/>
              <a:gd name="connsiteX3" fmla="*/ 0 w 2065105"/>
              <a:gd name="connsiteY3" fmla="*/ 3460942 h 3460942"/>
              <a:gd name="connsiteX4" fmla="*/ 0 w 2065105"/>
              <a:gd name="connsiteY4" fmla="*/ 1561672 h 3460942"/>
              <a:gd name="connsiteX0" fmla="*/ 0 w 3760341"/>
              <a:gd name="connsiteY0" fmla="*/ 3945276 h 3945276"/>
              <a:gd name="connsiteX1" fmla="*/ 2126750 w 3760341"/>
              <a:gd name="connsiteY1" fmla="*/ 0 h 3945276"/>
              <a:gd name="connsiteX2" fmla="*/ 3760341 w 3760341"/>
              <a:gd name="connsiteY2" fmla="*/ 3460942 h 3945276"/>
              <a:gd name="connsiteX3" fmla="*/ 1695236 w 3760341"/>
              <a:gd name="connsiteY3" fmla="*/ 3460942 h 3945276"/>
              <a:gd name="connsiteX4" fmla="*/ 0 w 3760341"/>
              <a:gd name="connsiteY4" fmla="*/ 3945276 h 3945276"/>
              <a:gd name="connsiteX0" fmla="*/ 0 w 3760341"/>
              <a:gd name="connsiteY0" fmla="*/ 3945276 h 4395891"/>
              <a:gd name="connsiteX1" fmla="*/ 2126750 w 3760341"/>
              <a:gd name="connsiteY1" fmla="*/ 0 h 4395891"/>
              <a:gd name="connsiteX2" fmla="*/ 3760341 w 3760341"/>
              <a:gd name="connsiteY2" fmla="*/ 3460942 h 4395891"/>
              <a:gd name="connsiteX3" fmla="*/ 297951 w 3760341"/>
              <a:gd name="connsiteY3" fmla="*/ 4395891 h 4395891"/>
              <a:gd name="connsiteX4" fmla="*/ 0 w 3760341"/>
              <a:gd name="connsiteY4" fmla="*/ 3945276 h 4395891"/>
              <a:gd name="connsiteX0" fmla="*/ 0 w 6462445"/>
              <a:gd name="connsiteY0" fmla="*/ 3945276 h 4395891"/>
              <a:gd name="connsiteX1" fmla="*/ 2126750 w 6462445"/>
              <a:gd name="connsiteY1" fmla="*/ 0 h 4395891"/>
              <a:gd name="connsiteX2" fmla="*/ 6462445 w 6462445"/>
              <a:gd name="connsiteY2" fmla="*/ 3676699 h 4395891"/>
              <a:gd name="connsiteX3" fmla="*/ 297951 w 6462445"/>
              <a:gd name="connsiteY3" fmla="*/ 4395891 h 4395891"/>
              <a:gd name="connsiteX4" fmla="*/ 0 w 6462445"/>
              <a:gd name="connsiteY4" fmla="*/ 3945276 h 4395891"/>
              <a:gd name="connsiteX0" fmla="*/ 0 w 6500545"/>
              <a:gd name="connsiteY0" fmla="*/ 3983376 h 4395891"/>
              <a:gd name="connsiteX1" fmla="*/ 2164850 w 6500545"/>
              <a:gd name="connsiteY1" fmla="*/ 0 h 4395891"/>
              <a:gd name="connsiteX2" fmla="*/ 6500545 w 6500545"/>
              <a:gd name="connsiteY2" fmla="*/ 3676699 h 4395891"/>
              <a:gd name="connsiteX3" fmla="*/ 336051 w 6500545"/>
              <a:gd name="connsiteY3" fmla="*/ 4395891 h 4395891"/>
              <a:gd name="connsiteX4" fmla="*/ 0 w 6500545"/>
              <a:gd name="connsiteY4" fmla="*/ 3983376 h 4395891"/>
              <a:gd name="connsiteX0" fmla="*/ 0 w 6500545"/>
              <a:gd name="connsiteY0" fmla="*/ 3983376 h 4429758"/>
              <a:gd name="connsiteX1" fmla="*/ 2164850 w 6500545"/>
              <a:gd name="connsiteY1" fmla="*/ 0 h 4429758"/>
              <a:gd name="connsiteX2" fmla="*/ 6500545 w 6500545"/>
              <a:gd name="connsiteY2" fmla="*/ 3676699 h 4429758"/>
              <a:gd name="connsiteX3" fmla="*/ 314884 w 6500545"/>
              <a:gd name="connsiteY3" fmla="*/ 4429758 h 4429758"/>
              <a:gd name="connsiteX4" fmla="*/ 0 w 6500545"/>
              <a:gd name="connsiteY4" fmla="*/ 3983376 h 4429758"/>
              <a:gd name="connsiteX0" fmla="*/ 0 w 6500545"/>
              <a:gd name="connsiteY0" fmla="*/ 4363520 h 4809902"/>
              <a:gd name="connsiteX1" fmla="*/ 1702513 w 6500545"/>
              <a:gd name="connsiteY1" fmla="*/ 0 h 4809902"/>
              <a:gd name="connsiteX2" fmla="*/ 6500545 w 6500545"/>
              <a:gd name="connsiteY2" fmla="*/ 4056843 h 4809902"/>
              <a:gd name="connsiteX3" fmla="*/ 314884 w 6500545"/>
              <a:gd name="connsiteY3" fmla="*/ 4809902 h 4809902"/>
              <a:gd name="connsiteX4" fmla="*/ 0 w 6500545"/>
              <a:gd name="connsiteY4" fmla="*/ 4363520 h 480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545" h="4809902">
                <a:moveTo>
                  <a:pt x="0" y="4363520"/>
                </a:moveTo>
                <a:lnTo>
                  <a:pt x="1702513" y="0"/>
                </a:lnTo>
                <a:lnTo>
                  <a:pt x="6500545" y="4056843"/>
                </a:lnTo>
                <a:lnTo>
                  <a:pt x="314884" y="4809902"/>
                </a:lnTo>
                <a:lnTo>
                  <a:pt x="0" y="4363520"/>
                </a:lnTo>
                <a:close/>
              </a:path>
            </a:pathLst>
          </a:custGeom>
          <a:gradFill flip="none" rotWithShape="1">
            <a:gsLst>
              <a:gs pos="0">
                <a:schemeClr val="accent6">
                  <a:lumMod val="60000"/>
                  <a:lumOff val="40000"/>
                </a:schemeClr>
              </a:gs>
              <a:gs pos="26000">
                <a:schemeClr val="accent6">
                  <a:lumMod val="20000"/>
                  <a:lumOff val="80000"/>
                  <a:alpha val="39000"/>
                </a:schemeClr>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a:extLst>
              <a:ext uri="{FF2B5EF4-FFF2-40B4-BE49-F238E27FC236}">
                <a16:creationId xmlns:a16="http://schemas.microsoft.com/office/drawing/2014/main" id="{CA67C708-F643-4E15-91E0-82CACBC6EE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967" b="95033" l="1227" r="97137">
                        <a14:foregroundMark x1="4431" y1="8609" x2="4431" y2="8609"/>
                        <a14:foregroundMark x1="1295" y1="6954" x2="1295" y2="6954"/>
                        <a14:foregroundMark x1="1500" y1="54967" x2="1500" y2="54967"/>
                        <a14:foregroundMark x1="20723" y1="8940" x2="20723" y2="8940"/>
                        <a14:foregroundMark x1="24267" y1="5960" x2="24267" y2="5960"/>
                        <a14:foregroundMark x1="33470" y1="12914" x2="33470" y2="12914"/>
                        <a14:foregroundMark x1="38105" y1="68874" x2="38105" y2="68874"/>
                        <a14:foregroundMark x1="42195" y1="50662" x2="42195" y2="50662"/>
                        <a14:foregroundMark x1="49284" y1="47682" x2="49284" y2="47682"/>
                        <a14:foregroundMark x1="72393" y1="26159" x2="72393" y2="26159"/>
                        <a14:foregroundMark x1="90593" y1="10927" x2="90593" y2="10927"/>
                        <a14:foregroundMark x1="93252" y1="63907" x2="93252" y2="63907"/>
                        <a14:foregroundMark x1="97205" y1="57616" x2="97205" y2="57616"/>
                        <a14:foregroundMark x1="97205" y1="36424" x2="97205" y2="36424"/>
                        <a14:foregroundMark x1="91956" y1="60596" x2="91956" y2="60596"/>
                        <a14:foregroundMark x1="91888" y1="60596" x2="91888" y2="60596"/>
                        <a14:foregroundMark x1="58555" y1="95033" x2="58555" y2="95033"/>
                        <a14:foregroundMark x1="91820" y1="61589" x2="91820" y2="61589"/>
                        <a14:backgroundMark x1="90252" y1="26159" x2="90252" y2="26159"/>
                        <a14:backgroundMark x1="90729" y1="19868" x2="90729" y2="19868"/>
                        <a14:backgroundMark x1="91684" y1="63245" x2="91684" y2="63245"/>
                        <a14:backgroundMark x1="91820" y1="61258" x2="91820" y2="61258"/>
                        <a14:backgroundMark x1="91956" y1="60265" x2="91956" y2="60265"/>
                        <a14:backgroundMark x1="91820" y1="61589" x2="91820" y2="61589"/>
                      </a14:backgroundRemoval>
                    </a14:imgEffect>
                  </a14:imgLayer>
                </a14:imgProps>
              </a:ext>
            </a:extLst>
          </a:blip>
          <a:stretch>
            <a:fillRect/>
          </a:stretch>
        </p:blipFill>
        <p:spPr>
          <a:xfrm>
            <a:off x="9195403" y="5954435"/>
            <a:ext cx="1612543" cy="331962"/>
          </a:xfrm>
          <a:prstGeom prst="rect">
            <a:avLst/>
          </a:prstGeom>
          <a:effectLst>
            <a:outerShdw blurRad="50800" dist="38100" dir="2700000" algn="tl" rotWithShape="0">
              <a:prstClr val="black">
                <a:alpha val="40000"/>
              </a:prstClr>
            </a:outerShdw>
          </a:effectLst>
        </p:spPr>
      </p:pic>
      <p:sp>
        <p:nvSpPr>
          <p:cNvPr id="13" name="Elipse 12">
            <a:extLst>
              <a:ext uri="{FF2B5EF4-FFF2-40B4-BE49-F238E27FC236}">
                <a16:creationId xmlns:a16="http://schemas.microsoft.com/office/drawing/2014/main" id="{2E2388AF-7B53-4378-BAC6-2344DEE8926C}"/>
              </a:ext>
            </a:extLst>
          </p:cNvPr>
          <p:cNvSpPr/>
          <p:nvPr/>
        </p:nvSpPr>
        <p:spPr>
          <a:xfrm rot="21125591">
            <a:off x="4109921" y="5486332"/>
            <a:ext cx="573890" cy="573890"/>
          </a:xfrm>
          <a:prstGeom prst="ellips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a:extLst>
              <a:ext uri="{FF2B5EF4-FFF2-40B4-BE49-F238E27FC236}">
                <a16:creationId xmlns:a16="http://schemas.microsoft.com/office/drawing/2014/main" id="{A38A8A24-5EAB-45EA-B45E-0AF4C700201E}"/>
              </a:ext>
            </a:extLst>
          </p:cNvPr>
          <p:cNvCxnSpPr>
            <a:cxnSpLocks/>
            <a:stCxn id="13" idx="4"/>
          </p:cNvCxnSpPr>
          <p:nvPr/>
        </p:nvCxnSpPr>
        <p:spPr>
          <a:xfrm flipV="1">
            <a:off x="4436339" y="5320019"/>
            <a:ext cx="6247241" cy="737475"/>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9A0E5FD3-2DD5-4900-B88E-2CB235B949F8}"/>
              </a:ext>
            </a:extLst>
          </p:cNvPr>
          <p:cNvCxnSpPr>
            <a:cxnSpLocks/>
            <a:stCxn id="13" idx="1"/>
          </p:cNvCxnSpPr>
          <p:nvPr/>
        </p:nvCxnSpPr>
        <p:spPr>
          <a:xfrm flipV="1">
            <a:off x="4167982" y="1180013"/>
            <a:ext cx="1728814" cy="4420204"/>
          </a:xfrm>
          <a:prstGeom prst="line">
            <a:avLst/>
          </a:prstGeom>
          <a:blipFill>
            <a:blip r:embed="rId7"/>
            <a:stretch>
              <a:fillRect/>
            </a:stretch>
          </a:blipFill>
          <a:ln>
            <a:solidFill>
              <a:srgbClr val="4F8A27"/>
            </a:solidFill>
          </a:ln>
        </p:spPr>
        <p:style>
          <a:lnRef idx="2">
            <a:schemeClr val="accent1">
              <a:shade val="50000"/>
            </a:schemeClr>
          </a:lnRef>
          <a:fillRef idx="1">
            <a:schemeClr val="accent1"/>
          </a:fillRef>
          <a:effectRef idx="0">
            <a:schemeClr val="accent1"/>
          </a:effectRef>
          <a:fontRef idx="minor">
            <a:schemeClr val="lt1"/>
          </a:fontRef>
        </p:style>
      </p:cxnSp>
      <p:pic>
        <p:nvPicPr>
          <p:cNvPr id="16" name="Imagen 15">
            <a:extLst>
              <a:ext uri="{FF2B5EF4-FFF2-40B4-BE49-F238E27FC236}">
                <a16:creationId xmlns:a16="http://schemas.microsoft.com/office/drawing/2014/main" id="{7837C989-4169-4E25-AEA4-FCD4CFBBC14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896796" y="1182381"/>
            <a:ext cx="4786784" cy="4137638"/>
          </a:xfrm>
          <a:prstGeom prst="rect">
            <a:avLst/>
          </a:prstGeom>
          <a:ln w="19050">
            <a:solidFill>
              <a:srgbClr val="4F8A27"/>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1063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9F6919-9E7D-4CA7-A2E6-348058F4384B}"/>
              </a:ext>
            </a:extLst>
          </p:cNvPr>
          <p:cNvPicPr>
            <a:picLocks noChangeAspect="1"/>
          </p:cNvPicPr>
          <p:nvPr/>
        </p:nvPicPr>
        <p:blipFill>
          <a:blip r:embed="rId3"/>
          <a:stretch>
            <a:fillRect/>
          </a:stretch>
        </p:blipFill>
        <p:spPr>
          <a:xfrm>
            <a:off x="518076" y="1022256"/>
            <a:ext cx="5405030" cy="2833749"/>
          </a:xfrm>
          <a:prstGeom prst="rect">
            <a:avLst/>
          </a:prstGeom>
        </p:spPr>
      </p:pic>
      <p:pic>
        <p:nvPicPr>
          <p:cNvPr id="19" name="Imagen 18">
            <a:extLst>
              <a:ext uri="{FF2B5EF4-FFF2-40B4-BE49-F238E27FC236}">
                <a16:creationId xmlns:a16="http://schemas.microsoft.com/office/drawing/2014/main" id="{5D74CD0D-923B-453F-A7FF-65BCB0A592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09553" y="1107763"/>
            <a:ext cx="4194150" cy="2681470"/>
          </a:xfrm>
          <a:prstGeom prst="rect">
            <a:avLst/>
          </a:prstGeom>
          <a:effectLst>
            <a:outerShdw blurRad="50800" dist="38100" dir="2700000" algn="tl" rotWithShape="0">
              <a:prstClr val="black">
                <a:alpha val="40000"/>
              </a:prstClr>
            </a:outerShdw>
          </a:effectLst>
        </p:spPr>
      </p:pic>
      <p:sp>
        <p:nvSpPr>
          <p:cNvPr id="18" name="CuadroTexto 17">
            <a:extLst>
              <a:ext uri="{FF2B5EF4-FFF2-40B4-BE49-F238E27FC236}">
                <a16:creationId xmlns:a16="http://schemas.microsoft.com/office/drawing/2014/main" id="{AEF9BBA1-03A8-465A-8152-B28FC2D636A2}"/>
              </a:ext>
            </a:extLst>
          </p:cNvPr>
          <p:cNvSpPr txBox="1"/>
          <p:nvPr/>
        </p:nvSpPr>
        <p:spPr>
          <a:xfrm>
            <a:off x="6268216" y="2177520"/>
            <a:ext cx="496226" cy="523220"/>
          </a:xfrm>
          <a:prstGeom prst="rect">
            <a:avLst/>
          </a:prstGeom>
          <a:noFill/>
        </p:spPr>
        <p:txBody>
          <a:bodyPr wrap="none" rtlCol="0">
            <a:spAutoFit/>
          </a:bodyPr>
          <a:lstStyle/>
          <a:p>
            <a:r>
              <a:rPr lang="es-MX" sz="2800" b="1" dirty="0"/>
              <a:t>vs</a:t>
            </a:r>
          </a:p>
        </p:txBody>
      </p:sp>
      <p:pic>
        <p:nvPicPr>
          <p:cNvPr id="21" name="Imagen 20">
            <a:extLst>
              <a:ext uri="{FF2B5EF4-FFF2-40B4-BE49-F238E27FC236}">
                <a16:creationId xmlns:a16="http://schemas.microsoft.com/office/drawing/2014/main" id="{21B0F3AD-8D9E-4261-B677-E05BA70862E7}"/>
              </a:ext>
            </a:extLst>
          </p:cNvPr>
          <p:cNvPicPr>
            <a:picLocks noChangeAspect="1"/>
          </p:cNvPicPr>
          <p:nvPr/>
        </p:nvPicPr>
        <p:blipFill>
          <a:blip r:embed="rId5"/>
          <a:stretch>
            <a:fillRect/>
          </a:stretch>
        </p:blipFill>
        <p:spPr>
          <a:xfrm>
            <a:off x="1" y="2272766"/>
            <a:ext cx="12192000" cy="4572638"/>
          </a:xfrm>
          <a:prstGeom prst="rect">
            <a:avLst/>
          </a:prstGeom>
        </p:spPr>
      </p:pic>
      <p:sp>
        <p:nvSpPr>
          <p:cNvPr id="22" name="CuadroTexto 21">
            <a:extLst>
              <a:ext uri="{FF2B5EF4-FFF2-40B4-BE49-F238E27FC236}">
                <a16:creationId xmlns:a16="http://schemas.microsoft.com/office/drawing/2014/main" id="{23034E58-37E8-46DF-8D98-BAD47BB019F8}"/>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¿DÓNDE Y CUÁNTOS SENSORES DEBO PONER?</a:t>
            </a:r>
          </a:p>
        </p:txBody>
      </p:sp>
    </p:spTree>
    <p:extLst>
      <p:ext uri="{BB962C8B-B14F-4D97-AF65-F5344CB8AC3E}">
        <p14:creationId xmlns:p14="http://schemas.microsoft.com/office/powerpoint/2010/main" val="423649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05582AC1-8CDA-DDC6-F0BE-7F0E621CF3B1}"/>
              </a:ext>
            </a:extLst>
          </p:cNvPr>
          <p:cNvPicPr>
            <a:picLocks noChangeAspect="1"/>
          </p:cNvPicPr>
          <p:nvPr/>
        </p:nvPicPr>
        <p:blipFill>
          <a:blip r:embed="rId3"/>
          <a:stretch>
            <a:fillRect/>
          </a:stretch>
        </p:blipFill>
        <p:spPr>
          <a:xfrm>
            <a:off x="1" y="2272766"/>
            <a:ext cx="12192000" cy="4572638"/>
          </a:xfrm>
          <a:prstGeom prst="rect">
            <a:avLst/>
          </a:prstGeom>
        </p:spPr>
      </p:pic>
      <p:pic>
        <p:nvPicPr>
          <p:cNvPr id="11" name="Imagen 10" descr="Forma&#10;&#10;Descripción generada automáticamente con confianza media">
            <a:extLst>
              <a:ext uri="{FF2B5EF4-FFF2-40B4-BE49-F238E27FC236}">
                <a16:creationId xmlns:a16="http://schemas.microsoft.com/office/drawing/2014/main" id="{76B3196A-D3AC-D52C-029C-5E18D6DB9CF8}"/>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0506808" y="6418078"/>
            <a:ext cx="1574801" cy="328389"/>
          </a:xfrm>
          <a:prstGeom prst="rect">
            <a:avLst/>
          </a:prstGeom>
          <a:effectLst>
            <a:glow rad="25400">
              <a:schemeClr val="tx1">
                <a:alpha val="20000"/>
              </a:schemeClr>
            </a:glow>
            <a:outerShdw blurRad="76200" dir="5400000" algn="ctr" rotWithShape="0">
              <a:schemeClr val="tx1"/>
            </a:outerShdw>
          </a:effectLst>
        </p:spPr>
      </p:pic>
      <p:pic>
        <p:nvPicPr>
          <p:cNvPr id="19" name="Imagen 18">
            <a:extLst>
              <a:ext uri="{FF2B5EF4-FFF2-40B4-BE49-F238E27FC236}">
                <a16:creationId xmlns:a16="http://schemas.microsoft.com/office/drawing/2014/main" id="{E419E54D-0CBD-8594-C72D-AC2237127D4E}"/>
              </a:ext>
            </a:extLst>
          </p:cNvPr>
          <p:cNvPicPr>
            <a:picLocks noChangeAspect="1"/>
          </p:cNvPicPr>
          <p:nvPr/>
        </p:nvPicPr>
        <p:blipFill rotWithShape="1">
          <a:blip r:embed="rId6"/>
          <a:srcRect l="22898" t="10170" r="22629" b="10105"/>
          <a:stretch/>
        </p:blipFill>
        <p:spPr>
          <a:xfrm>
            <a:off x="8671970" y="1002757"/>
            <a:ext cx="2944268" cy="5713430"/>
          </a:xfrm>
          <a:prstGeom prst="rect">
            <a:avLst/>
          </a:prstGeom>
          <a:effectLst>
            <a:glow rad="50800">
              <a:schemeClr val="bg1">
                <a:alpha val="87000"/>
              </a:schemeClr>
            </a:glow>
          </a:effectLst>
        </p:spPr>
      </p:pic>
      <p:cxnSp>
        <p:nvCxnSpPr>
          <p:cNvPr id="21" name="Conector recto 20">
            <a:extLst>
              <a:ext uri="{FF2B5EF4-FFF2-40B4-BE49-F238E27FC236}">
                <a16:creationId xmlns:a16="http://schemas.microsoft.com/office/drawing/2014/main" id="{D352F3BB-AFB0-7C5A-B9E9-55E93558EAE4}"/>
              </a:ext>
            </a:extLst>
          </p:cNvPr>
          <p:cNvCxnSpPr/>
          <p:nvPr/>
        </p:nvCxnSpPr>
        <p:spPr>
          <a:xfrm>
            <a:off x="4693031" y="5698581"/>
            <a:ext cx="3600000" cy="0"/>
          </a:xfrm>
          <a:prstGeom prst="line">
            <a:avLst/>
          </a:prstGeom>
          <a:ln w="38100"/>
          <a:effectLst>
            <a:glow rad="76200">
              <a:schemeClr val="bg1"/>
            </a:glow>
          </a:effectLst>
        </p:spPr>
        <p:style>
          <a:lnRef idx="3">
            <a:schemeClr val="dk1"/>
          </a:lnRef>
          <a:fillRef idx="0">
            <a:schemeClr val="dk1"/>
          </a:fillRef>
          <a:effectRef idx="2">
            <a:schemeClr val="dk1"/>
          </a:effectRef>
          <a:fontRef idx="minor">
            <a:schemeClr val="tx1"/>
          </a:fontRef>
        </p:style>
      </p:cxnSp>
      <p:cxnSp>
        <p:nvCxnSpPr>
          <p:cNvPr id="22" name="Conector recto 21">
            <a:extLst>
              <a:ext uri="{FF2B5EF4-FFF2-40B4-BE49-F238E27FC236}">
                <a16:creationId xmlns:a16="http://schemas.microsoft.com/office/drawing/2014/main" id="{AB087FA0-FA3B-1310-A5B6-DBE1F4A13E49}"/>
              </a:ext>
            </a:extLst>
          </p:cNvPr>
          <p:cNvCxnSpPr>
            <a:cxnSpLocks/>
          </p:cNvCxnSpPr>
          <p:nvPr/>
        </p:nvCxnSpPr>
        <p:spPr>
          <a:xfrm>
            <a:off x="5096623" y="4802639"/>
            <a:ext cx="0" cy="753704"/>
          </a:xfrm>
          <a:prstGeom prst="line">
            <a:avLst/>
          </a:prstGeom>
          <a:ln w="38100">
            <a:headEnd type="arrow" w="med" len="med"/>
            <a:tailEnd type="arrow" w="med" len="med"/>
          </a:ln>
          <a:effectLst>
            <a:glow rad="76200">
              <a:schemeClr val="bg1"/>
            </a:glow>
          </a:effectLst>
        </p:spPr>
        <p:style>
          <a:lnRef idx="3">
            <a:schemeClr val="dk1"/>
          </a:lnRef>
          <a:fillRef idx="0">
            <a:schemeClr val="dk1"/>
          </a:fillRef>
          <a:effectRef idx="2">
            <a:schemeClr val="dk1"/>
          </a:effectRef>
          <a:fontRef idx="minor">
            <a:schemeClr val="tx1"/>
          </a:fontRef>
        </p:style>
      </p:cxnSp>
      <p:sp>
        <p:nvSpPr>
          <p:cNvPr id="25" name="CuadroTexto 24">
            <a:extLst>
              <a:ext uri="{FF2B5EF4-FFF2-40B4-BE49-F238E27FC236}">
                <a16:creationId xmlns:a16="http://schemas.microsoft.com/office/drawing/2014/main" id="{60CCFA64-2F85-65CF-9281-52730E354F27}"/>
              </a:ext>
            </a:extLst>
          </p:cNvPr>
          <p:cNvSpPr txBox="1"/>
          <p:nvPr/>
        </p:nvSpPr>
        <p:spPr>
          <a:xfrm>
            <a:off x="5474235" y="4747783"/>
            <a:ext cx="2553904" cy="830997"/>
          </a:xfrm>
          <a:prstGeom prst="rect">
            <a:avLst/>
          </a:prstGeom>
          <a:noFill/>
          <a:effectLst>
            <a:glow rad="127000">
              <a:srgbClr val="FFFF00"/>
            </a:glow>
          </a:effectLst>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Profundidad efectiva</a:t>
            </a:r>
          </a:p>
          <a:p>
            <a:r>
              <a:rPr lang="es-MX" sz="2400" b="1" dirty="0">
                <a:solidFill>
                  <a:schemeClr val="bg1"/>
                </a:solidFill>
                <a:effectLst>
                  <a:outerShdw blurRad="38100" dist="38100" dir="2700000" algn="tl">
                    <a:srgbClr val="000000">
                      <a:alpha val="43137"/>
                    </a:srgbClr>
                  </a:outerShdw>
                </a:effectLst>
                <a:latin typeface="Agency FB" panose="020B0503020202020204" pitchFamily="34" charset="0"/>
              </a:rPr>
              <a:t>90% aprovechamiento</a:t>
            </a:r>
          </a:p>
        </p:txBody>
      </p:sp>
      <p:graphicFrame>
        <p:nvGraphicFramePr>
          <p:cNvPr id="2" name="Tabla 2">
            <a:extLst>
              <a:ext uri="{FF2B5EF4-FFF2-40B4-BE49-F238E27FC236}">
                <a16:creationId xmlns:a16="http://schemas.microsoft.com/office/drawing/2014/main" id="{2CB1B338-5EB3-4476-93F7-E4EF011FD01D}"/>
              </a:ext>
            </a:extLst>
          </p:cNvPr>
          <p:cNvGraphicFramePr>
            <a:graphicFrameLocks noGrp="1"/>
          </p:cNvGraphicFramePr>
          <p:nvPr>
            <p:extLst>
              <p:ext uri="{D42A27DB-BD31-4B8C-83A1-F6EECF244321}">
                <p14:modId xmlns:p14="http://schemas.microsoft.com/office/powerpoint/2010/main" val="3992707767"/>
              </p:ext>
            </p:extLst>
          </p:nvPr>
        </p:nvGraphicFramePr>
        <p:xfrm>
          <a:off x="3807532" y="1700652"/>
          <a:ext cx="4787371" cy="148336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112088">
                  <a:extLst>
                    <a:ext uri="{9D8B030D-6E8A-4147-A177-3AD203B41FA5}">
                      <a16:colId xmlns:a16="http://schemas.microsoft.com/office/drawing/2014/main" val="924752394"/>
                    </a:ext>
                  </a:extLst>
                </a:gridCol>
                <a:gridCol w="3675283">
                  <a:extLst>
                    <a:ext uri="{9D8B030D-6E8A-4147-A177-3AD203B41FA5}">
                      <a16:colId xmlns:a16="http://schemas.microsoft.com/office/drawing/2014/main" val="2965406017"/>
                    </a:ext>
                  </a:extLst>
                </a:gridCol>
              </a:tblGrid>
              <a:tr h="370840">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Profundidad</a:t>
                      </a:r>
                    </a:p>
                  </a:txBody>
                  <a:tcPr/>
                </a:tc>
                <a:tc>
                  <a:txBody>
                    <a:bodyPr/>
                    <a:lstStyle/>
                    <a:p>
                      <a:pPr algn="ctr"/>
                      <a:r>
                        <a:rPr lang="es-MX" sz="1600" dirty="0">
                          <a:effectLst>
                            <a:outerShdw blurRad="38100" dist="38100" dir="2700000" algn="tl">
                              <a:srgbClr val="000000">
                                <a:alpha val="43137"/>
                              </a:srgbClr>
                            </a:outerShdw>
                          </a:effectLst>
                          <a:latin typeface="Agency FB" panose="020B0503020202020204" pitchFamily="34" charset="0"/>
                        </a:rPr>
                        <a:t>Medición</a:t>
                      </a:r>
                    </a:p>
                  </a:txBody>
                  <a:tcPr/>
                </a:tc>
                <a:extLst>
                  <a:ext uri="{0D108BD9-81ED-4DB2-BD59-A6C34878D82A}">
                    <a16:rowId xmlns:a16="http://schemas.microsoft.com/office/drawing/2014/main" val="261504849"/>
                  </a:ext>
                </a:extLst>
              </a:tr>
              <a:tr h="370840">
                <a:tc>
                  <a:txBody>
                    <a:bodyPr/>
                    <a:lstStyle/>
                    <a:p>
                      <a:pPr algn="l"/>
                      <a:r>
                        <a:rPr lang="es-MX" sz="1600" b="1" dirty="0">
                          <a:latin typeface="Agency FB" panose="020B0503020202020204" pitchFamily="34" charset="0"/>
                        </a:rPr>
                        <a:t>  0 –  30 cm</a:t>
                      </a:r>
                    </a:p>
                  </a:txBody>
                  <a:tcPr anchor="ctr"/>
                </a:tc>
                <a:tc>
                  <a:txBody>
                    <a:bodyPr/>
                    <a:lstStyle/>
                    <a:p>
                      <a:r>
                        <a:rPr lang="es-MX" sz="1600">
                          <a:latin typeface="Agency FB" panose="020B0503020202020204" pitchFamily="34" charset="0"/>
                        </a:rPr>
                        <a:t>Captación de agua y nutrientes esenciales.</a:t>
                      </a:r>
                    </a:p>
                  </a:txBody>
                  <a:tcPr anchor="ctr"/>
                </a:tc>
                <a:extLst>
                  <a:ext uri="{0D108BD9-81ED-4DB2-BD59-A6C34878D82A}">
                    <a16:rowId xmlns:a16="http://schemas.microsoft.com/office/drawing/2014/main" val="4019214460"/>
                  </a:ext>
                </a:extLst>
              </a:tr>
              <a:tr h="370840">
                <a:tc>
                  <a:txBody>
                    <a:bodyPr/>
                    <a:lstStyle/>
                    <a:p>
                      <a:pPr algn="l"/>
                      <a:r>
                        <a:rPr lang="es-MX" sz="1600" b="1" dirty="0">
                          <a:latin typeface="Agency FB" panose="020B0503020202020204" pitchFamily="34" charset="0"/>
                        </a:rPr>
                        <a:t>30 –  60 cm</a:t>
                      </a:r>
                    </a:p>
                  </a:txBody>
                  <a:tcPr anchor="ctr"/>
                </a:tc>
                <a:tc>
                  <a:txBody>
                    <a:bodyPr/>
                    <a:lstStyle/>
                    <a:p>
                      <a:r>
                        <a:rPr lang="es-MX" sz="1600">
                          <a:latin typeface="Agency FB" panose="020B0503020202020204" pitchFamily="34" charset="0"/>
                        </a:rPr>
                        <a:t>Almacenamiento de nutrientes y soporte estructural.</a:t>
                      </a:r>
                    </a:p>
                  </a:txBody>
                  <a:tcPr anchor="ctr"/>
                </a:tc>
                <a:extLst>
                  <a:ext uri="{0D108BD9-81ED-4DB2-BD59-A6C34878D82A}">
                    <a16:rowId xmlns:a16="http://schemas.microsoft.com/office/drawing/2014/main" val="2581181545"/>
                  </a:ext>
                </a:extLst>
              </a:tr>
              <a:tr h="370840">
                <a:tc>
                  <a:txBody>
                    <a:bodyPr/>
                    <a:lstStyle/>
                    <a:p>
                      <a:pPr algn="l"/>
                      <a:r>
                        <a:rPr lang="es-MX" sz="1600" b="1" dirty="0">
                          <a:latin typeface="Agency FB" panose="020B0503020202020204" pitchFamily="34" charset="0"/>
                        </a:rPr>
                        <a:t>60 – 120 cm</a:t>
                      </a:r>
                    </a:p>
                  </a:txBody>
                  <a:tcPr anchor="ctr"/>
                </a:tc>
                <a:tc>
                  <a:txBody>
                    <a:bodyPr/>
                    <a:lstStyle/>
                    <a:p>
                      <a:r>
                        <a:rPr lang="es-MX" sz="1600" dirty="0">
                          <a:latin typeface="Agency FB" panose="020B0503020202020204" pitchFamily="34" charset="0"/>
                        </a:rPr>
                        <a:t>Extracción de agua en condiciones de estrés hídrico.</a:t>
                      </a:r>
                    </a:p>
                  </a:txBody>
                  <a:tcPr anchor="ctr"/>
                </a:tc>
                <a:extLst>
                  <a:ext uri="{0D108BD9-81ED-4DB2-BD59-A6C34878D82A}">
                    <a16:rowId xmlns:a16="http://schemas.microsoft.com/office/drawing/2014/main" val="1836590581"/>
                  </a:ext>
                </a:extLst>
              </a:tr>
            </a:tbl>
          </a:graphicData>
        </a:graphic>
      </p:graphicFrame>
      <p:sp>
        <p:nvSpPr>
          <p:cNvPr id="13" name="CuadroTexto 12">
            <a:extLst>
              <a:ext uri="{FF2B5EF4-FFF2-40B4-BE49-F238E27FC236}">
                <a16:creationId xmlns:a16="http://schemas.microsoft.com/office/drawing/2014/main" id="{E4A41066-865D-4BC5-B28D-0AE547A6922B}"/>
              </a:ext>
            </a:extLst>
          </p:cNvPr>
          <p:cNvSpPr txBox="1"/>
          <p:nvPr/>
        </p:nvSpPr>
        <p:spPr>
          <a:xfrm>
            <a:off x="772668" y="257967"/>
            <a:ext cx="10646664" cy="400110"/>
          </a:xfrm>
          <a:prstGeom prst="rect">
            <a:avLst/>
          </a:prstGeom>
          <a:noFill/>
        </p:spPr>
        <p:txBody>
          <a:bodyPr wrap="square">
            <a:spAutoFit/>
          </a:bodyPr>
          <a:lstStyle/>
          <a:p>
            <a:pPr algn="ctr"/>
            <a:r>
              <a:rPr lang="es-MX" sz="2000" dirty="0">
                <a:effectLst>
                  <a:outerShdw blurRad="38100" dist="38100" dir="2700000" algn="tl">
                    <a:srgbClr val="000000">
                      <a:alpha val="43137"/>
                    </a:srgbClr>
                  </a:outerShdw>
                </a:effectLst>
                <a:latin typeface="Agency FB" panose="020B0503020202020204" pitchFamily="34" charset="0"/>
                <a:cs typeface="Segoe UI" panose="020B0502040204020203" pitchFamily="34" charset="0"/>
              </a:rPr>
              <a:t>¿A QUÉ PROFUNDIDAD INSERTO EL SENSOR?</a:t>
            </a:r>
          </a:p>
        </p:txBody>
      </p:sp>
      <p:pic>
        <p:nvPicPr>
          <p:cNvPr id="4" name="Imagen 3">
            <a:extLst>
              <a:ext uri="{FF2B5EF4-FFF2-40B4-BE49-F238E27FC236}">
                <a16:creationId xmlns:a16="http://schemas.microsoft.com/office/drawing/2014/main" id="{E8242D13-82AD-4AEB-9299-483DAEB30E13}"/>
              </a:ext>
            </a:extLst>
          </p:cNvPr>
          <p:cNvPicPr>
            <a:picLocks noChangeAspect="1"/>
          </p:cNvPicPr>
          <p:nvPr/>
        </p:nvPicPr>
        <p:blipFill>
          <a:blip r:embed="rId7"/>
          <a:stretch>
            <a:fillRect/>
          </a:stretch>
        </p:blipFill>
        <p:spPr>
          <a:xfrm>
            <a:off x="1271109" y="-12596"/>
            <a:ext cx="3347803" cy="6858000"/>
          </a:xfrm>
          <a:prstGeom prst="rect">
            <a:avLst/>
          </a:prstGeom>
        </p:spPr>
      </p:pic>
    </p:spTree>
    <p:extLst>
      <p:ext uri="{BB962C8B-B14F-4D97-AF65-F5344CB8AC3E}">
        <p14:creationId xmlns:p14="http://schemas.microsoft.com/office/powerpoint/2010/main" val="37649441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29193</TotalTime>
  <Words>3254</Words>
  <Application>Microsoft Office PowerPoint</Application>
  <PresentationFormat>Panorámica</PresentationFormat>
  <Paragraphs>626</Paragraphs>
  <Slides>26</Slides>
  <Notes>24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26</vt:i4>
      </vt:variant>
    </vt:vector>
  </HeadingPairs>
  <TitlesOfParts>
    <vt:vector size="37" baseType="lpstr">
      <vt:lpstr>Agency FB</vt:lpstr>
      <vt:lpstr>Arial</vt:lpstr>
      <vt:lpstr>Calibri</vt:lpstr>
      <vt:lpstr>Cambria Math</vt:lpstr>
      <vt:lpstr>Cardo</vt:lpstr>
      <vt:lpstr>nunito sans</vt:lpstr>
      <vt:lpstr>Open Sans</vt:lpstr>
      <vt:lpstr>Quattrocento Sans</vt:lpstr>
      <vt:lpstr>SegoeUIVariable</vt:lpstr>
      <vt:lpstr>Wingdings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Cosme Ernesto Santiesteban Toca</dc:creator>
  <cp:lastModifiedBy>Cosme E. Santiesteban Toca</cp:lastModifiedBy>
  <cp:revision>146</cp:revision>
  <dcterms:created xsi:type="dcterms:W3CDTF">2023-10-01T21:35:23Z</dcterms:created>
  <dcterms:modified xsi:type="dcterms:W3CDTF">2025-12-09T15:32:00Z</dcterms:modified>
</cp:coreProperties>
</file>